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A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 showGuides="1">
      <p:cViewPr varScale="1">
        <p:scale>
          <a:sx n="75" d="100"/>
          <a:sy n="75" d="100"/>
        </p:scale>
        <p:origin x="-12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949C-45CE-EF44-B86F-C1B22BE6F2CE}" type="datetimeFigureOut">
              <a:rPr lang="en-AU" smtClean="0"/>
              <a:t>6/11/19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093B9-A494-414A-B170-105BD79FAD9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949C-45CE-EF44-B86F-C1B22BE6F2CE}" type="datetimeFigureOut">
              <a:rPr lang="en-AU" smtClean="0"/>
              <a:t>6/11/19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093B9-A494-414A-B170-105BD79FAD9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949C-45CE-EF44-B86F-C1B22BE6F2CE}" type="datetimeFigureOut">
              <a:rPr lang="en-AU" smtClean="0"/>
              <a:t>6/11/19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093B9-A494-414A-B170-105BD79FAD9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949C-45CE-EF44-B86F-C1B22BE6F2CE}" type="datetimeFigureOut">
              <a:rPr lang="en-AU" smtClean="0"/>
              <a:t>6/11/19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093B9-A494-414A-B170-105BD79FAD9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949C-45CE-EF44-B86F-C1B22BE6F2CE}" type="datetimeFigureOut">
              <a:rPr lang="en-AU" smtClean="0"/>
              <a:t>6/11/19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093B9-A494-414A-B170-105BD79FAD9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949C-45CE-EF44-B86F-C1B22BE6F2CE}" type="datetimeFigureOut">
              <a:rPr lang="en-AU" smtClean="0"/>
              <a:t>6/11/19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093B9-A494-414A-B170-105BD79FAD9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949C-45CE-EF44-B86F-C1B22BE6F2CE}" type="datetimeFigureOut">
              <a:rPr lang="en-AU" smtClean="0"/>
              <a:t>6/11/19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093B9-A494-414A-B170-105BD79FAD9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949C-45CE-EF44-B86F-C1B22BE6F2CE}" type="datetimeFigureOut">
              <a:rPr lang="en-AU" smtClean="0"/>
              <a:t>6/11/19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093B9-A494-414A-B170-105BD79FAD9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949C-45CE-EF44-B86F-C1B22BE6F2CE}" type="datetimeFigureOut">
              <a:rPr lang="en-AU" smtClean="0"/>
              <a:t>6/11/19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093B9-A494-414A-B170-105BD79FAD9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949C-45CE-EF44-B86F-C1B22BE6F2CE}" type="datetimeFigureOut">
              <a:rPr lang="en-AU" smtClean="0"/>
              <a:t>6/11/19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093B9-A494-414A-B170-105BD79FAD9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949C-45CE-EF44-B86F-C1B22BE6F2CE}" type="datetimeFigureOut">
              <a:rPr lang="en-AU" smtClean="0"/>
              <a:t>6/11/19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093B9-A494-414A-B170-105BD79FAD9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7949C-45CE-EF44-B86F-C1B22BE6F2CE}" type="datetimeFigureOut">
              <a:rPr lang="en-AU" smtClean="0"/>
              <a:t>6/11/19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093B9-A494-414A-B170-105BD79FAD99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ISO/TC 11 &amp; OGC</a:t>
            </a:r>
            <a:br>
              <a:rPr lang="en-AU" dirty="0" smtClean="0"/>
            </a:br>
            <a:r>
              <a:rPr lang="en-AU" dirty="0" smtClean="0"/>
              <a:t>Update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Chris Body</a:t>
            </a:r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3200" dirty="0" smtClean="0"/>
              <a:t>ISO/TC 211</a:t>
            </a:r>
            <a:br>
              <a:rPr lang="en-AU" sz="3200" dirty="0" smtClean="0"/>
            </a:br>
            <a:r>
              <a:rPr lang="en-AU" sz="3200" dirty="0" smtClean="0"/>
              <a:t>Outcomes from Plenary Meeting (3-7 Jun 19)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sz="2800" dirty="0" smtClean="0"/>
              <a:t>ISO/TC 211 &amp; ISO/204 Intelligence Transport Systems gap analysis for Geographic Data Files (GDF) and ISO/TC 211 Conceptual Models improve harmonisation</a:t>
            </a:r>
          </a:p>
          <a:p>
            <a:r>
              <a:rPr lang="en-AU" sz="2800" dirty="0" smtClean="0"/>
              <a:t>LADM Working Draft to be submitted by the end of the year. Have a multi-part standard</a:t>
            </a:r>
            <a:endParaRPr lang="en-AU" sz="2000" dirty="0" smtClean="0"/>
          </a:p>
          <a:p>
            <a:pPr lvl="1"/>
            <a:r>
              <a:rPr lang="en-AU" sz="2400" dirty="0" smtClean="0"/>
              <a:t>Land Administration Fundamentals</a:t>
            </a:r>
          </a:p>
          <a:p>
            <a:pPr lvl="1"/>
            <a:r>
              <a:rPr lang="en-AU" sz="2400" dirty="0" smtClean="0"/>
              <a:t>Land Tenure or Land Registration or Land Interest</a:t>
            </a:r>
          </a:p>
          <a:p>
            <a:pPr lvl="1"/>
            <a:r>
              <a:rPr lang="en-AU" sz="2400" dirty="0" smtClean="0"/>
              <a:t>Marine Space or Marine Geo-regulation</a:t>
            </a:r>
          </a:p>
          <a:p>
            <a:pPr lvl="1"/>
            <a:r>
              <a:rPr lang="en-AU" sz="2400" dirty="0" smtClean="0"/>
              <a:t>Land Valuation</a:t>
            </a:r>
          </a:p>
          <a:p>
            <a:pPr lvl="1"/>
            <a:r>
              <a:rPr lang="en-AU" sz="2400" dirty="0" smtClean="0"/>
              <a:t>Spatial Planning</a:t>
            </a:r>
          </a:p>
          <a:p>
            <a:pPr lvl="1"/>
            <a:r>
              <a:rPr lang="en-AU" sz="2400" dirty="0" smtClean="0"/>
              <a:t>Implementation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3200" dirty="0" smtClean="0"/>
              <a:t>ISO/TC 211</a:t>
            </a:r>
            <a:br>
              <a:rPr lang="en-AU" sz="3200" dirty="0" smtClean="0"/>
            </a:br>
            <a:r>
              <a:rPr lang="en-AU" sz="3200" dirty="0" smtClean="0"/>
              <a:t>Outcomes from Plenary Meeting (3-7 Jun 19)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dirty="0" smtClean="0"/>
              <a:t>Mirror amendments to fix errors in ISO/19115-2:2019 Metadata – Part 2: Extensions for Acquisition &amp; Processing</a:t>
            </a:r>
          </a:p>
          <a:p>
            <a:r>
              <a:rPr lang="en-AU" sz="2800" dirty="0" smtClean="0"/>
              <a:t>Revision of ISO 19157:2013 Data Quality</a:t>
            </a:r>
          </a:p>
          <a:p>
            <a:r>
              <a:rPr lang="en-AU" sz="2800" dirty="0" smtClean="0"/>
              <a:t>Confirmed ISO 19115-1:2014 Metadata – Part1: Fundamentals</a:t>
            </a:r>
          </a:p>
          <a:p>
            <a:r>
              <a:rPr lang="en-AU" sz="2800" dirty="0" smtClean="0"/>
              <a:t>Public release of ISO Geodetic Registry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3200" dirty="0" smtClean="0"/>
              <a:t>OGC</a:t>
            </a:r>
            <a:br>
              <a:rPr lang="en-AU" sz="3200" dirty="0" smtClean="0"/>
            </a:br>
            <a:r>
              <a:rPr lang="en-AU" sz="3200" dirty="0" smtClean="0"/>
              <a:t>Recent Developments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dirty="0" smtClean="0"/>
              <a:t>New Domain Working Groups</a:t>
            </a:r>
          </a:p>
          <a:p>
            <a:pPr lvl="1"/>
            <a:r>
              <a:rPr lang="en-AU" sz="2400" dirty="0" smtClean="0"/>
              <a:t>EO Exploitation Platform DWG</a:t>
            </a:r>
          </a:p>
          <a:p>
            <a:pPr lvl="1"/>
            <a:r>
              <a:rPr lang="en-AU" sz="2400" dirty="0" smtClean="0"/>
              <a:t>Statistical DWG</a:t>
            </a:r>
          </a:p>
          <a:p>
            <a:pPr lvl="1"/>
            <a:r>
              <a:rPr lang="en-AU" sz="2400" dirty="0" smtClean="0"/>
              <a:t>AI in </a:t>
            </a:r>
            <a:r>
              <a:rPr lang="en-AU" sz="2400" dirty="0" err="1" smtClean="0"/>
              <a:t>Geoinformatics</a:t>
            </a:r>
            <a:endParaRPr lang="en-AU" sz="2400" dirty="0" smtClean="0"/>
          </a:p>
          <a:p>
            <a:pPr lvl="1"/>
            <a:r>
              <a:rPr lang="en-AU" sz="2400" dirty="0" err="1" smtClean="0"/>
              <a:t>Blockchain</a:t>
            </a:r>
            <a:r>
              <a:rPr lang="en-AU" sz="2400" dirty="0" smtClean="0"/>
              <a:t> and Distributed Ledger Technologies DWG</a:t>
            </a:r>
          </a:p>
          <a:p>
            <a:pPr lvl="1"/>
            <a:r>
              <a:rPr lang="en-AU" sz="2400" dirty="0" smtClean="0"/>
              <a:t>Portrayal DWG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3200" dirty="0" smtClean="0"/>
              <a:t>OGC</a:t>
            </a:r>
            <a:br>
              <a:rPr lang="en-AU" sz="3200" dirty="0" smtClean="0"/>
            </a:br>
            <a:r>
              <a:rPr lang="en-AU" sz="3200" dirty="0" smtClean="0"/>
              <a:t>Active Votes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dirty="0" smtClean="0"/>
              <a:t>OGC </a:t>
            </a:r>
            <a:r>
              <a:rPr lang="en-AU" sz="2800" dirty="0" err="1" smtClean="0"/>
              <a:t>PipelineML</a:t>
            </a:r>
            <a:r>
              <a:rPr lang="en-AU" sz="2800" dirty="0" smtClean="0"/>
              <a:t> as a new standard</a:t>
            </a:r>
          </a:p>
          <a:p>
            <a:r>
              <a:rPr lang="en-AU" sz="2800" dirty="0" smtClean="0"/>
              <a:t>OGC </a:t>
            </a:r>
            <a:r>
              <a:rPr lang="en-AU" sz="2800" dirty="0" err="1" smtClean="0"/>
              <a:t>OpenSearch</a:t>
            </a:r>
            <a:r>
              <a:rPr lang="en-AU" sz="2800" dirty="0" smtClean="0"/>
              <a:t> Extension for Earth Observation (</a:t>
            </a:r>
            <a:r>
              <a:rPr lang="en-AU" sz="2800" dirty="0" err="1" smtClean="0"/>
              <a:t>OpenSearch</a:t>
            </a:r>
            <a:r>
              <a:rPr lang="en-AU" sz="2800" dirty="0" smtClean="0"/>
              <a:t>-EO) as a new standard</a:t>
            </a:r>
          </a:p>
          <a:p>
            <a:r>
              <a:rPr lang="en-AU" sz="2800" dirty="0" smtClean="0"/>
              <a:t>OGC EO Dataset Metadata </a:t>
            </a:r>
            <a:r>
              <a:rPr lang="en-AU" sz="2800" dirty="0" err="1" smtClean="0"/>
              <a:t>GeoJSON</a:t>
            </a:r>
            <a:r>
              <a:rPr lang="en-AU" sz="2800" dirty="0" smtClean="0"/>
              <a:t> Encoding as a new standard</a:t>
            </a:r>
          </a:p>
          <a:p>
            <a:r>
              <a:rPr lang="en-AU" sz="2800" dirty="0" smtClean="0"/>
              <a:t>OGC </a:t>
            </a:r>
            <a:r>
              <a:rPr lang="en-AU" sz="2800" dirty="0" err="1" smtClean="0"/>
              <a:t>OpenSearch</a:t>
            </a:r>
            <a:r>
              <a:rPr lang="en-AU" sz="2800" dirty="0" smtClean="0"/>
              <a:t>-EO </a:t>
            </a:r>
            <a:r>
              <a:rPr lang="en-AU" sz="2800" dirty="0" err="1" smtClean="0"/>
              <a:t>GeoJSON</a:t>
            </a:r>
            <a:r>
              <a:rPr lang="en-AU" sz="2800" dirty="0" smtClean="0"/>
              <a:t> Response Encoding as a new standard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3200" dirty="0" smtClean="0"/>
              <a:t>OGC and ISO/TC 211</a:t>
            </a:r>
            <a:endParaRPr lang="en-A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178725" y="2051598"/>
            <a:ext cx="27989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dirty="0" smtClean="0"/>
              <a:t>OGC API – [resource]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22184" y="2564698"/>
            <a:ext cx="33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dirty="0" smtClean="0"/>
              <a:t>=</a:t>
            </a:r>
            <a:endParaRPr lang="en-A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691537" y="3133373"/>
            <a:ext cx="3769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dirty="0" smtClean="0"/>
              <a:t>Geospatial API for [resource] </a:t>
            </a:r>
            <a:endParaRPr lang="en-A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903_CTO-Update_Trends_201902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2925"/>
            <a:ext cx="9144000" cy="577215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-318017"/>
            <a:ext cx="8229600" cy="1143000"/>
          </a:xfrm>
        </p:spPr>
        <p:txBody>
          <a:bodyPr>
            <a:normAutofit/>
          </a:bodyPr>
          <a:lstStyle/>
          <a:p>
            <a:r>
              <a:rPr lang="en-AU" sz="3200" dirty="0" smtClean="0"/>
              <a:t>Technology Trends</a:t>
            </a:r>
            <a:endParaRPr lang="en-AU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254</Words>
  <Application>Microsoft Macintosh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ISO/TC 11 &amp; OGC Update</vt:lpstr>
      <vt:lpstr>ISO/TC 211 Outcomes from Plenary Meeting (3-7 Jun 19)</vt:lpstr>
      <vt:lpstr>ISO/TC 211 Outcomes from Plenary Meeting (3-7 Jun 19)</vt:lpstr>
      <vt:lpstr>OGC Recent Developments</vt:lpstr>
      <vt:lpstr>OGC Active Votes</vt:lpstr>
      <vt:lpstr>OGC and ISO/TC 211</vt:lpstr>
      <vt:lpstr>Technology Trends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ISO/TC 11 &amp; OGC Update</dc:title>
  <dc:creator>Chris Body</dc:creator>
  <cp:lastModifiedBy>Chris Body</cp:lastModifiedBy>
  <cp:revision>5</cp:revision>
  <dcterms:created xsi:type="dcterms:W3CDTF">2019-06-11T13:07:07Z</dcterms:created>
  <dcterms:modified xsi:type="dcterms:W3CDTF">2019-06-11T14:19:25Z</dcterms:modified>
</cp:coreProperties>
</file>