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56" r:id="rId5"/>
    <p:sldId id="267" r:id="rId6"/>
    <p:sldId id="260" r:id="rId7"/>
    <p:sldId id="264" r:id="rId8"/>
    <p:sldId id="265"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D3EA"/>
    <a:srgbClr val="00A8D7"/>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55581" autoAdjust="0"/>
  </p:normalViewPr>
  <p:slideViewPr>
    <p:cSldViewPr snapToGrid="0">
      <p:cViewPr varScale="1">
        <p:scale>
          <a:sx n="48" d="100"/>
          <a:sy n="48" d="100"/>
        </p:scale>
        <p:origin x="1992"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7F3EF-ABC1-4F3E-9931-FDA703806538}" type="datetimeFigureOut">
              <a:rPr lang="en-AU" smtClean="0"/>
              <a:t>20/3/2020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750D8-F146-4666-8208-6547A69CB558}" type="slidenum">
              <a:rPr lang="en-AU" smtClean="0"/>
              <a:t>‹#›</a:t>
            </a:fld>
            <a:endParaRPr lang="en-AU"/>
          </a:p>
        </p:txBody>
      </p:sp>
    </p:spTree>
    <p:extLst>
      <p:ext uri="{BB962C8B-B14F-4D97-AF65-F5344CB8AC3E}">
        <p14:creationId xmlns:p14="http://schemas.microsoft.com/office/powerpoint/2010/main" val="120872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smtClean="0">
                <a:solidFill>
                  <a:schemeClr val="tx1"/>
                </a:solidFill>
                <a:effectLst/>
                <a:latin typeface="+mn-lt"/>
                <a:ea typeface="+mn-ea"/>
                <a:cs typeface="+mn-cs"/>
              </a:rPr>
              <a:t>Welcome</a:t>
            </a:r>
          </a:p>
          <a:p>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Acknowledgement</a:t>
            </a:r>
            <a:r>
              <a:rPr lang="en-AU" sz="1200" b="0" kern="1200" baseline="0" dirty="0" smtClean="0">
                <a:solidFill>
                  <a:schemeClr val="tx1"/>
                </a:solidFill>
                <a:effectLst/>
                <a:latin typeface="+mn-lt"/>
                <a:ea typeface="+mn-ea"/>
                <a:cs typeface="+mn-cs"/>
              </a:rPr>
              <a:t> of Country</a:t>
            </a:r>
            <a:endParaRPr lang="en-AU" sz="1200" b="0" kern="1200" dirty="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I</a:t>
            </a:r>
            <a:r>
              <a:rPr lang="en-AU" sz="1200" b="0" kern="1200" baseline="0" dirty="0" smtClean="0">
                <a:solidFill>
                  <a:schemeClr val="tx1"/>
                </a:solidFill>
                <a:effectLst/>
                <a:latin typeface="+mn-lt"/>
                <a:ea typeface="+mn-ea"/>
                <a:cs typeface="+mn-cs"/>
              </a:rPr>
              <a:t> would like to acknowledge the traditional custodians of the land on  which we meet and to pay my respects to their elders past and present and future</a:t>
            </a:r>
            <a:endParaRPr lang="en-AU"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D460F-B270-420A-86CE-57425943615E}" type="slidenum">
              <a:rPr lang="en-AU" smtClean="0"/>
              <a:t>1</a:t>
            </a:fld>
            <a:endParaRPr lang="en-AU"/>
          </a:p>
        </p:txBody>
      </p:sp>
    </p:spTree>
    <p:extLst>
      <p:ext uri="{BB962C8B-B14F-4D97-AF65-F5344CB8AC3E}">
        <p14:creationId xmlns:p14="http://schemas.microsoft.com/office/powerpoint/2010/main" val="318885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600" kern="1200" baseline="0" dirty="0" smtClean="0">
                <a:solidFill>
                  <a:schemeClr val="tx1"/>
                </a:solidFill>
                <a:effectLst/>
                <a:latin typeface="+mn-lt"/>
                <a:ea typeface="ＭＳ Ｐゴシック" pitchFamily="36" charset="-128"/>
                <a:cs typeface="+mn-cs"/>
                <a:sym typeface="Calibri"/>
              </a:rPr>
              <a:t>National Archives of Australia has a current policy - </a:t>
            </a:r>
            <a:r>
              <a:rPr lang="en-AU" sz="1600" baseline="0" dirty="0" smtClean="0"/>
              <a:t>Digital Continuity Policy 2020 which was released in 2015 and concludes 31 Dec 2020. </a:t>
            </a:r>
          </a:p>
          <a:p>
            <a:pPr marL="0" indent="0">
              <a:buFont typeface="Arial" panose="020B0604020202020204" pitchFamily="34" charset="0"/>
              <a:buNone/>
            </a:pPr>
            <a:endParaRPr lang="en-AU" sz="1600" baseline="0" dirty="0" smtClean="0"/>
          </a:p>
          <a:p>
            <a:pPr marL="0" indent="0">
              <a:buFont typeface="Arial" panose="020B0604020202020204" pitchFamily="34" charset="0"/>
              <a:buNone/>
            </a:pPr>
            <a:r>
              <a:rPr lang="en-AU" sz="1600" baseline="0" dirty="0" smtClean="0"/>
              <a:t>Its purpose is:</a:t>
            </a:r>
          </a:p>
          <a:p>
            <a:pPr marL="285750" indent="-285750">
              <a:buFont typeface="Arial" panose="020B0604020202020204" pitchFamily="34" charset="0"/>
              <a:buChar char="•"/>
            </a:pPr>
            <a:r>
              <a:rPr lang="en-AU" sz="1600" baseline="0" dirty="0" smtClean="0"/>
              <a:t>to </a:t>
            </a:r>
            <a:r>
              <a:rPr lang="en-AU" sz="1600" dirty="0" smtClean="0">
                <a:effectLst/>
              </a:rPr>
              <a:t>support the Australian Government's digital transformation initiatives and to drive </a:t>
            </a:r>
            <a:r>
              <a:rPr lang="en-AU" sz="1600" baseline="0" dirty="0" smtClean="0">
                <a:effectLst/>
              </a:rPr>
              <a:t>digital </a:t>
            </a:r>
            <a:r>
              <a:rPr lang="en-AU" sz="1600" dirty="0" smtClean="0">
                <a:effectLst/>
              </a:rPr>
              <a:t>government.</a:t>
            </a:r>
          </a:p>
          <a:p>
            <a:pPr marL="285750" indent="-285750">
              <a:buFont typeface="Arial" panose="020B0604020202020204" pitchFamily="34" charset="0"/>
              <a:buChar char="•"/>
            </a:pPr>
            <a:r>
              <a:rPr lang="en-AU" sz="1600" dirty="0" smtClean="0">
                <a:effectLst/>
              </a:rPr>
              <a:t>to enable</a:t>
            </a:r>
            <a:r>
              <a:rPr lang="en-AU" sz="1600" baseline="0" dirty="0" smtClean="0">
                <a:effectLst/>
              </a:rPr>
              <a:t> agencies to </a:t>
            </a:r>
            <a:r>
              <a:rPr lang="en-AU" sz="1600" dirty="0" smtClean="0">
                <a:effectLst/>
              </a:rPr>
              <a:t>understand and fully realise the benefits of their assets – information, technology, people and processes – in order to deliver better and more efficient services to Australians.</a:t>
            </a:r>
          </a:p>
          <a:p>
            <a:pPr marL="0" indent="0">
              <a:buFont typeface="Arial" panose="020B0604020202020204" pitchFamily="34" charset="0"/>
              <a:buNone/>
            </a:pPr>
            <a:endParaRPr lang="en-AU" sz="1600" dirty="0" smtClean="0">
              <a:effectLst/>
            </a:endParaRPr>
          </a:p>
          <a:p>
            <a:r>
              <a:rPr lang="en-AU" sz="1600" dirty="0" smtClean="0">
                <a:effectLst/>
              </a:rPr>
              <a:t>The Digital Continuity 2020 Policy integrates information governance principles and practices into the work of agencies to</a:t>
            </a:r>
          </a:p>
          <a:p>
            <a:pPr marL="285750" indent="-285750">
              <a:buFont typeface="Arial" panose="020B0604020202020204" pitchFamily="34" charset="0"/>
              <a:buChar char="•"/>
            </a:pPr>
            <a:r>
              <a:rPr lang="en-AU" sz="1600" dirty="0" smtClean="0">
                <a:effectLst/>
              </a:rPr>
              <a:t>optimise the delivery of government programs and services;</a:t>
            </a:r>
          </a:p>
          <a:p>
            <a:pPr marL="285750" indent="-285750">
              <a:buFont typeface="Arial" panose="020B0604020202020204" pitchFamily="34" charset="0"/>
              <a:buChar char="•"/>
            </a:pPr>
            <a:r>
              <a:rPr lang="en-AU" sz="1600" dirty="0" smtClean="0">
                <a:effectLst/>
              </a:rPr>
              <a:t>enable information reuse for economic and social benefits; and</a:t>
            </a:r>
          </a:p>
          <a:p>
            <a:pPr marL="285750" indent="-285750">
              <a:buFont typeface="Arial" panose="020B0604020202020204" pitchFamily="34" charset="0"/>
              <a:buChar char="•"/>
            </a:pPr>
            <a:r>
              <a:rPr lang="en-AU" sz="1600" dirty="0" smtClean="0">
                <a:effectLst/>
              </a:rPr>
              <a:t>protect the rights and entitlements of Australians.</a:t>
            </a:r>
          </a:p>
          <a:p>
            <a:pPr marL="285750" indent="-285750">
              <a:buFont typeface="Arial" panose="020B0604020202020204" pitchFamily="34" charset="0"/>
              <a:buChar char="•"/>
            </a:pPr>
            <a:endParaRPr lang="en-AU" sz="1600" dirty="0" smtClean="0">
              <a:effectLst/>
            </a:endParaRPr>
          </a:p>
          <a:p>
            <a:r>
              <a:rPr lang="en-AU" sz="1600" dirty="0" smtClean="0">
                <a:effectLst/>
              </a:rPr>
              <a:t>The policy promotes a consistent approach to information governance across the Australian Government and within individual agencies. </a:t>
            </a:r>
          </a:p>
          <a:p>
            <a:endParaRPr lang="en-AU" sz="1600" dirty="0" smtClean="0">
              <a:effectLst/>
            </a:endParaRPr>
          </a:p>
          <a:p>
            <a:r>
              <a:rPr lang="en-AU" sz="1600" dirty="0" smtClean="0">
                <a:effectLst/>
              </a:rPr>
              <a:t>It applies to government information, data and records, as well as systems, services and processes.</a:t>
            </a:r>
          </a:p>
          <a:p>
            <a:pPr marL="0" indent="0">
              <a:buFont typeface="Arial" panose="020B0604020202020204" pitchFamily="34" charset="0"/>
              <a:buNone/>
            </a:pPr>
            <a:endParaRPr lang="en-AU" sz="1600" baseline="0" dirty="0" smtClean="0"/>
          </a:p>
          <a:p>
            <a:pPr marL="0" indent="0">
              <a:buFont typeface="Arial" panose="020B0604020202020204" pitchFamily="34" charset="0"/>
              <a:buNone/>
            </a:pPr>
            <a:r>
              <a:rPr lang="en-AU" sz="1600" kern="1200" baseline="0" dirty="0" smtClean="0">
                <a:solidFill>
                  <a:schemeClr val="tx1"/>
                </a:solidFill>
                <a:latin typeface="+mn-lt"/>
                <a:ea typeface="+mn-ea"/>
                <a:cs typeface="+mn-cs"/>
              </a:rPr>
              <a:t>The three principles under the policy are: </a:t>
            </a:r>
            <a:endParaRPr lang="en-AU" sz="1600" kern="1200" dirty="0" smtClean="0">
              <a:solidFill>
                <a:schemeClr val="tx1"/>
              </a:solidFill>
              <a:latin typeface="+mn-lt"/>
              <a:ea typeface="+mn-ea"/>
              <a:cs typeface="+mn-cs"/>
            </a:endParaRPr>
          </a:p>
          <a:p>
            <a:pPr marL="171450" indent="-171450">
              <a:buFont typeface="Arial" panose="020B0604020202020204" pitchFamily="34" charset="0"/>
              <a:buChar char="•"/>
            </a:pPr>
            <a:r>
              <a:rPr lang="en-AU" sz="1600" kern="1200" dirty="0" smtClean="0">
                <a:solidFill>
                  <a:schemeClr val="tx1"/>
                </a:solidFill>
                <a:latin typeface="+mn-lt"/>
                <a:ea typeface="+mn-ea"/>
                <a:cs typeface="+mn-cs"/>
              </a:rPr>
              <a:t> Information is valued, meaning that agencies manage information as an asset. Increasing the potential</a:t>
            </a:r>
            <a:r>
              <a:rPr lang="en-AU" sz="1600" kern="1200" baseline="0" dirty="0" smtClean="0">
                <a:solidFill>
                  <a:schemeClr val="tx1"/>
                </a:solidFill>
                <a:latin typeface="+mn-lt"/>
                <a:ea typeface="+mn-ea"/>
                <a:cs typeface="+mn-cs"/>
              </a:rPr>
              <a:t> value of information by ensuring it is </a:t>
            </a:r>
            <a:r>
              <a:rPr lang="en-AU" sz="1600" dirty="0" smtClean="0">
                <a:effectLst/>
              </a:rPr>
              <a:t>accountably created, managed, described and stored. </a:t>
            </a:r>
            <a:r>
              <a:rPr lang="en-AU" sz="1600" baseline="0" dirty="0" smtClean="0"/>
              <a:t>The end goal being that agencies manage their information assets for as long as required. </a:t>
            </a:r>
            <a:endParaRPr lang="en-AU" sz="1600" dirty="0" smtClean="0">
              <a:effectLst/>
            </a:endParaRPr>
          </a:p>
          <a:p>
            <a:pPr marL="0" indent="0">
              <a:buFont typeface="Arial" panose="020B0604020202020204" pitchFamily="34" charset="0"/>
              <a:buNone/>
            </a:pPr>
            <a:endParaRPr lang="en-AU" sz="1600" kern="1200" dirty="0" smtClean="0">
              <a:solidFill>
                <a:schemeClr val="tx1"/>
              </a:solidFill>
              <a:latin typeface="+mn-lt"/>
              <a:ea typeface="+mn-ea"/>
              <a:cs typeface="+mn-cs"/>
            </a:endParaRPr>
          </a:p>
          <a:p>
            <a:pPr marL="171450" indent="-171450">
              <a:buFont typeface="Arial" panose="020B0604020202020204" pitchFamily="34" charset="0"/>
              <a:buChar char="•"/>
            </a:pPr>
            <a:r>
              <a:rPr lang="en-AU" sz="1600" kern="1200" dirty="0" smtClean="0">
                <a:solidFill>
                  <a:schemeClr val="tx1"/>
                </a:solidFill>
                <a:latin typeface="+mn-lt"/>
                <a:ea typeface="+mn-ea"/>
                <a:cs typeface="+mn-cs"/>
              </a:rPr>
              <a:t> Information is managed digitally by transitioning to digital work processes with fully integrated digital information management.</a:t>
            </a:r>
            <a:r>
              <a:rPr lang="en-AU" sz="1600" kern="1200" baseline="0" dirty="0" smtClean="0">
                <a:solidFill>
                  <a:schemeClr val="tx1"/>
                </a:solidFill>
                <a:latin typeface="+mn-lt"/>
                <a:ea typeface="+mn-ea"/>
                <a:cs typeface="+mn-cs"/>
              </a:rPr>
              <a:t> The </a:t>
            </a:r>
            <a:r>
              <a:rPr lang="en-AU" sz="1600" baseline="0" dirty="0" smtClean="0"/>
              <a:t>end goal being that by 2020 agency interactions, decisions and authorisations are recorded digitally</a:t>
            </a:r>
          </a:p>
          <a:p>
            <a:pPr marL="171450" indent="-171450">
              <a:buFont typeface="Arial" panose="020B0604020202020204" pitchFamily="34" charset="0"/>
              <a:buChar char="•"/>
            </a:pPr>
            <a:endParaRPr lang="en-AU" sz="1600" kern="120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200" dirty="0" smtClean="0">
                <a:solidFill>
                  <a:schemeClr val="tx1"/>
                </a:solidFill>
                <a:latin typeface="+mn-lt"/>
                <a:ea typeface="+mn-ea"/>
                <a:cs typeface="+mn-cs"/>
              </a:rPr>
              <a:t>Information, systems &amp; processes are interoperable. </a:t>
            </a:r>
            <a:r>
              <a:rPr lang="en-AU" sz="1600" baseline="0" dirty="0" smtClean="0"/>
              <a:t>The end goal being that </a:t>
            </a:r>
            <a:r>
              <a:rPr lang="en-AU" sz="1600" baseline="0" dirty="0" smtClean="0"/>
              <a:t>information </a:t>
            </a:r>
            <a:r>
              <a:rPr lang="en-AU" sz="1600" baseline="0" dirty="0" smtClean="0"/>
              <a:t>is managed based on format and metadata standards with all business systems meeting functional requirements for information management. </a:t>
            </a:r>
            <a:endParaRPr lang="en-AU" sz="1600" dirty="0" smtClean="0"/>
          </a:p>
          <a:p>
            <a:pPr marL="0" indent="0">
              <a:buFont typeface="Arial" panose="020B0604020202020204" pitchFamily="34" charset="0"/>
              <a:buNone/>
            </a:pPr>
            <a:endParaRPr lang="en-AU" sz="1600" kern="1200" baseline="0" dirty="0" smtClean="0">
              <a:solidFill>
                <a:schemeClr val="tx1"/>
              </a:solidFill>
              <a:effectLst/>
              <a:latin typeface="+mn-lt"/>
              <a:ea typeface="ＭＳ Ｐゴシック" pitchFamily="36" charset="-128"/>
              <a:cs typeface="+mn-cs"/>
              <a:sym typeface="Calibri"/>
            </a:endParaRPr>
          </a:p>
        </p:txBody>
      </p:sp>
      <p:sp>
        <p:nvSpPr>
          <p:cNvPr id="4" name="Slide Number Placeholder 3"/>
          <p:cNvSpPr>
            <a:spLocks noGrp="1"/>
          </p:cNvSpPr>
          <p:nvPr>
            <p:ph type="sldNum" sz="quarter" idx="10"/>
          </p:nvPr>
        </p:nvSpPr>
        <p:spPr/>
        <p:txBody>
          <a:bodyPr/>
          <a:lstStyle/>
          <a:p>
            <a:fld id="{C7EB994C-77D4-4AAF-94F3-7DB93997F814}" type="slidenum">
              <a:rPr lang="en-AU" smtClean="0"/>
              <a:t>2</a:t>
            </a:fld>
            <a:endParaRPr lang="en-AU"/>
          </a:p>
        </p:txBody>
      </p:sp>
    </p:spTree>
    <p:extLst>
      <p:ext uri="{BB962C8B-B14F-4D97-AF65-F5344CB8AC3E}">
        <p14:creationId xmlns:p14="http://schemas.microsoft.com/office/powerpoint/2010/main" val="67112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kern="1200" baseline="0" dirty="0" smtClean="0">
                <a:solidFill>
                  <a:schemeClr val="tx1"/>
                </a:solidFill>
                <a:effectLst/>
                <a:latin typeface="+mn-lt"/>
                <a:ea typeface="ＭＳ Ｐゴシック" pitchFamily="36" charset="-128"/>
                <a:cs typeface="+mn-cs"/>
                <a:sym typeface="Calibri"/>
              </a:rPr>
              <a:t>One aspect of the current environment that the National Archives has been examining is the number of agencies setting information requirements for the Australian Government. </a:t>
            </a:r>
          </a:p>
          <a:p>
            <a:pPr marL="0" indent="0">
              <a:buFont typeface="Arial" panose="020B0604020202020204" pitchFamily="34" charset="0"/>
              <a:buNone/>
            </a:pPr>
            <a:endParaRPr lang="en-AU" sz="1200" kern="1200" baseline="0" dirty="0" smtClean="0">
              <a:solidFill>
                <a:schemeClr val="tx1"/>
              </a:solidFill>
              <a:effectLst/>
              <a:latin typeface="+mn-lt"/>
              <a:ea typeface="ＭＳ Ｐゴシック" pitchFamily="36" charset="-128"/>
              <a:cs typeface="+mn-cs"/>
              <a:sym typeface="Calibri"/>
            </a:endParaRPr>
          </a:p>
          <a:p>
            <a:pPr marL="0" indent="0">
              <a:buFont typeface="Arial" panose="020B0604020202020204" pitchFamily="34" charset="0"/>
              <a:buNone/>
            </a:pPr>
            <a:r>
              <a:rPr lang="en-AU" sz="1200" kern="1200" baseline="0" dirty="0" smtClean="0">
                <a:solidFill>
                  <a:schemeClr val="tx1"/>
                </a:solidFill>
                <a:effectLst/>
                <a:latin typeface="+mn-lt"/>
                <a:ea typeface="ＭＳ Ｐゴシック" pitchFamily="36" charset="-128"/>
                <a:cs typeface="+mn-cs"/>
                <a:sym typeface="Calibri"/>
              </a:rPr>
              <a:t>[Irina – the audience is expected to get the detail of this slide – just that there are a lot of agencies with some involvement in information policy]</a:t>
            </a:r>
          </a:p>
          <a:p>
            <a:pPr marL="0" indent="0">
              <a:buFont typeface="Arial" panose="020B0604020202020204" pitchFamily="34" charset="0"/>
              <a:buNone/>
            </a:pPr>
            <a:endParaRPr lang="en-AU" sz="1200" kern="1200" baseline="0" dirty="0" smtClean="0">
              <a:solidFill>
                <a:schemeClr val="tx1"/>
              </a:solidFill>
              <a:effectLst/>
              <a:latin typeface="+mn-lt"/>
              <a:ea typeface="ＭＳ Ｐゴシック" pitchFamily="36" charset="-128"/>
              <a:cs typeface="+mn-cs"/>
              <a:sym typeface="Calibri"/>
            </a:endParaRPr>
          </a:p>
          <a:p>
            <a:pPr marL="0" indent="0">
              <a:buFont typeface="Arial" panose="020B0604020202020204" pitchFamily="34" charset="0"/>
              <a:buNone/>
            </a:pPr>
            <a:r>
              <a:rPr lang="en-AU" sz="1200" kern="1200" baseline="0" dirty="0" smtClean="0">
                <a:solidFill>
                  <a:schemeClr val="tx1"/>
                </a:solidFill>
                <a:effectLst/>
                <a:latin typeface="+mn-lt"/>
                <a:ea typeface="ＭＳ Ｐゴシック" pitchFamily="36" charset="-128"/>
                <a:cs typeface="+mn-cs"/>
                <a:sym typeface="Calibri"/>
              </a:rPr>
              <a:t>The key ones are highlighted by the large orange dots. They are: </a:t>
            </a:r>
          </a:p>
          <a:p>
            <a:pPr marL="0" indent="0">
              <a:buFont typeface="Arial" panose="020B0604020202020204" pitchFamily="34" charset="0"/>
              <a:buNone/>
            </a:pPr>
            <a:endParaRPr lang="en-AU" sz="1200" kern="1200" baseline="0" dirty="0" smtClean="0">
              <a:solidFill>
                <a:schemeClr val="tx1"/>
              </a:solidFill>
              <a:effectLst/>
              <a:latin typeface="+mn-lt"/>
              <a:ea typeface="ＭＳ Ｐゴシック" pitchFamily="36" charset="-128"/>
              <a:cs typeface="+mn-cs"/>
              <a:sym typeface="Calibri"/>
            </a:endParaRPr>
          </a:p>
          <a:p>
            <a:r>
              <a:rPr lang="en-AU" sz="1200" kern="1200" dirty="0" smtClean="0">
                <a:solidFill>
                  <a:schemeClr val="tx1"/>
                </a:solidFill>
                <a:effectLst/>
                <a:latin typeface="+mn-lt"/>
                <a:ea typeface="+mn-ea"/>
                <a:cs typeface="+mn-cs"/>
              </a:rPr>
              <a:t>Attorney-General’s Department </a:t>
            </a:r>
          </a:p>
          <a:p>
            <a:r>
              <a:rPr lang="en-AU" sz="1200" kern="1200" dirty="0" smtClean="0">
                <a:solidFill>
                  <a:schemeClr val="tx1"/>
                </a:solidFill>
                <a:effectLst/>
                <a:latin typeface="+mn-lt"/>
                <a:ea typeface="+mn-ea"/>
                <a:cs typeface="+mn-cs"/>
              </a:rPr>
              <a:t>Australian Public Service Commission </a:t>
            </a:r>
          </a:p>
          <a:p>
            <a:r>
              <a:rPr lang="en-AU" sz="1200" kern="1200" dirty="0" smtClean="0">
                <a:solidFill>
                  <a:schemeClr val="tx1"/>
                </a:solidFill>
                <a:effectLst/>
                <a:latin typeface="+mn-lt"/>
                <a:ea typeface="+mn-ea"/>
                <a:cs typeface="+mn-cs"/>
              </a:rPr>
              <a:t>Department of the Prime Minister &amp; Cabinet </a:t>
            </a:r>
          </a:p>
          <a:p>
            <a:r>
              <a:rPr lang="en-AU" sz="1200" kern="1200" dirty="0" smtClean="0">
                <a:solidFill>
                  <a:schemeClr val="tx1"/>
                </a:solidFill>
                <a:effectLst/>
                <a:latin typeface="+mn-lt"/>
                <a:ea typeface="+mn-ea"/>
                <a:cs typeface="+mn-cs"/>
              </a:rPr>
              <a:t>Department of Finance </a:t>
            </a:r>
          </a:p>
          <a:p>
            <a:r>
              <a:rPr lang="en-AU" sz="1200" kern="1200" dirty="0" smtClean="0">
                <a:solidFill>
                  <a:schemeClr val="tx1"/>
                </a:solidFill>
                <a:effectLst/>
                <a:latin typeface="+mn-lt"/>
                <a:ea typeface="+mn-ea"/>
                <a:cs typeface="+mn-cs"/>
              </a:rPr>
              <a:t>Digital Transformation Agency </a:t>
            </a:r>
          </a:p>
          <a:p>
            <a:r>
              <a:rPr lang="en-AU" sz="1200" kern="1200" dirty="0" smtClean="0">
                <a:solidFill>
                  <a:schemeClr val="tx1"/>
                </a:solidFill>
                <a:effectLst/>
                <a:latin typeface="+mn-lt"/>
                <a:ea typeface="+mn-ea"/>
                <a:cs typeface="+mn-cs"/>
              </a:rPr>
              <a:t>Office of the Australian Information Commissioner</a:t>
            </a:r>
          </a:p>
          <a:p>
            <a:r>
              <a:rPr lang="en-AU" sz="1200" kern="1200" dirty="0" smtClean="0">
                <a:solidFill>
                  <a:schemeClr val="tx1"/>
                </a:solidFill>
                <a:effectLst/>
                <a:latin typeface="+mn-lt"/>
                <a:ea typeface="+mn-ea"/>
                <a:cs typeface="+mn-cs"/>
              </a:rPr>
              <a:t>Office of the National Data Commissioner </a:t>
            </a:r>
          </a:p>
          <a:p>
            <a:r>
              <a:rPr lang="en-AU" sz="1200" kern="1200" baseline="0" dirty="0" smtClean="0">
                <a:solidFill>
                  <a:schemeClr val="tx1"/>
                </a:solidFill>
                <a:effectLst/>
                <a:latin typeface="+mn-lt"/>
                <a:ea typeface="+mn-ea"/>
                <a:cs typeface="+mn-cs"/>
                <a:sym typeface="Calibri"/>
              </a:rPr>
              <a:t>Australian Bureau of Statistics</a:t>
            </a:r>
            <a:endParaRPr lang="en-AU" sz="1200" kern="1200" baseline="0" dirty="0" smtClean="0">
              <a:solidFill>
                <a:schemeClr val="tx1"/>
              </a:solidFill>
              <a:effectLst/>
              <a:latin typeface="+mn-lt"/>
              <a:ea typeface="ＭＳ Ｐゴシック" pitchFamily="36" charset="-128"/>
              <a:cs typeface="+mn-cs"/>
              <a:sym typeface="Calibri"/>
            </a:endParaRPr>
          </a:p>
          <a:p>
            <a:pPr marL="0" indent="0">
              <a:buFont typeface="Arial" panose="020B0604020202020204" pitchFamily="34" charset="0"/>
              <a:buNone/>
            </a:pPr>
            <a:endParaRPr lang="en-AU" sz="1200" kern="1200" baseline="0" dirty="0" smtClean="0">
              <a:solidFill>
                <a:schemeClr val="tx1"/>
              </a:solidFill>
              <a:effectLst/>
              <a:latin typeface="+mn-lt"/>
              <a:ea typeface="ＭＳ Ｐゴシック" pitchFamily="36" charset="-128"/>
              <a:cs typeface="+mn-cs"/>
              <a:sym typeface="Calibri"/>
            </a:endParaRPr>
          </a:p>
          <a:p>
            <a:pPr marL="0" indent="0">
              <a:buFont typeface="Arial" panose="020B0604020202020204" pitchFamily="34" charset="0"/>
              <a:buNone/>
            </a:pPr>
            <a:endParaRPr lang="en-AU" sz="1200" kern="1200" baseline="0" dirty="0" smtClean="0">
              <a:solidFill>
                <a:schemeClr val="tx1"/>
              </a:solidFill>
              <a:effectLst/>
              <a:latin typeface="+mn-lt"/>
              <a:ea typeface="ＭＳ Ｐゴシック" pitchFamily="36" charset="-128"/>
              <a:cs typeface="+mn-cs"/>
              <a:sym typeface="Calibri"/>
            </a:endParaRPr>
          </a:p>
          <a:p>
            <a:pPr marL="0" indent="0">
              <a:buFont typeface="Arial" panose="020B0604020202020204" pitchFamily="34" charset="0"/>
              <a:buNone/>
            </a:pPr>
            <a:r>
              <a:rPr lang="en-AU" sz="1200" kern="1200" baseline="0" dirty="0" smtClean="0">
                <a:solidFill>
                  <a:schemeClr val="tx1"/>
                </a:solidFill>
                <a:effectLst/>
                <a:latin typeface="+mn-lt"/>
                <a:ea typeface="ＭＳ Ｐゴシック" pitchFamily="36" charset="-128"/>
                <a:cs typeface="+mn-cs"/>
                <a:sym typeface="Calibri"/>
              </a:rPr>
              <a:t>The National Archives is working with these agencies through Round Table meetings during the development of its next data and information policy. This is to avoid creating duplicated or conflicting requirements in data and information management as well as looking for opportunities for collaboration in the policy or its implementation. </a:t>
            </a:r>
          </a:p>
        </p:txBody>
      </p:sp>
      <p:sp>
        <p:nvSpPr>
          <p:cNvPr id="4" name="Slide Number Placeholder 3"/>
          <p:cNvSpPr>
            <a:spLocks noGrp="1"/>
          </p:cNvSpPr>
          <p:nvPr>
            <p:ph type="sldNum" sz="quarter" idx="10"/>
          </p:nvPr>
        </p:nvSpPr>
        <p:spPr/>
        <p:txBody>
          <a:bodyPr/>
          <a:lstStyle/>
          <a:p>
            <a:fld id="{730D460F-B270-420A-86CE-57425943615E}" type="slidenum">
              <a:rPr lang="en-AU" smtClean="0"/>
              <a:t>3</a:t>
            </a:fld>
            <a:endParaRPr lang="en-AU"/>
          </a:p>
        </p:txBody>
      </p:sp>
    </p:spTree>
    <p:extLst>
      <p:ext uri="{BB962C8B-B14F-4D97-AF65-F5344CB8AC3E}">
        <p14:creationId xmlns:p14="http://schemas.microsoft.com/office/powerpoint/2010/main" val="403977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a:t>
            </a:r>
            <a:r>
              <a:rPr lang="en-AU" baseline="0" dirty="0" smtClean="0"/>
              <a:t> as a summary why the National Archives’ is developing the new policy is on the slide in front of you</a:t>
            </a:r>
            <a:endParaRPr lang="en-AU" dirty="0"/>
          </a:p>
        </p:txBody>
      </p:sp>
      <p:sp>
        <p:nvSpPr>
          <p:cNvPr id="4" name="Slide Number Placeholder 3"/>
          <p:cNvSpPr>
            <a:spLocks noGrp="1"/>
          </p:cNvSpPr>
          <p:nvPr>
            <p:ph type="sldNum" sz="quarter" idx="10"/>
          </p:nvPr>
        </p:nvSpPr>
        <p:spPr/>
        <p:txBody>
          <a:bodyPr/>
          <a:lstStyle/>
          <a:p>
            <a:fld id="{1C8750D8-F146-4666-8208-6547A69CB558}" type="slidenum">
              <a:rPr lang="en-AU" smtClean="0"/>
              <a:t>4</a:t>
            </a:fld>
            <a:endParaRPr lang="en-AU"/>
          </a:p>
        </p:txBody>
      </p:sp>
    </p:spTree>
    <p:extLst>
      <p:ext uri="{BB962C8B-B14F-4D97-AF65-F5344CB8AC3E}">
        <p14:creationId xmlns:p14="http://schemas.microsoft.com/office/powerpoint/2010/main" val="55447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This</a:t>
            </a:r>
            <a:r>
              <a:rPr lang="en-AU" sz="1200" kern="1200" baseline="0" dirty="0" smtClean="0">
                <a:solidFill>
                  <a:schemeClr val="tx1"/>
                </a:solidFill>
                <a:effectLst/>
                <a:latin typeface="+mn-lt"/>
                <a:ea typeface="+mn-ea"/>
                <a:cs typeface="+mn-cs"/>
              </a:rPr>
              <a:t> slide shows the policy focus areas around which National Archives is developing the policy.</a:t>
            </a: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AU" sz="1200" kern="1200" baseline="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Tx/>
              <a:buNone/>
              <a:tabLst/>
              <a:defRPr/>
            </a:pPr>
            <a:r>
              <a:rPr lang="en-AU" sz="1200" kern="1200" dirty="0" smtClean="0">
                <a:solidFill>
                  <a:schemeClr val="tx1"/>
                </a:solidFill>
                <a:effectLst/>
                <a:latin typeface="+mn-lt"/>
                <a:ea typeface="+mn-ea"/>
                <a:cs typeface="+mn-cs"/>
              </a:rPr>
              <a:t>Policy</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focus area were informed by:</a:t>
            </a:r>
          </a:p>
          <a:p>
            <a:pPr marL="171450" marR="0" lvl="0" indent="-171450" algn="l" defTabSz="60958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Capability gaps identified through National Archives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2018 and 2019 Check-up Plus survey results of</a:t>
            </a:r>
            <a:r>
              <a:rPr lang="en-AU" sz="1200" kern="1200" baseline="0" dirty="0" smtClean="0">
                <a:solidFill>
                  <a:schemeClr val="tx1"/>
                </a:solidFill>
                <a:effectLst/>
                <a:latin typeface="+mn-lt"/>
                <a:ea typeface="+mn-ea"/>
                <a:cs typeface="+mn-cs"/>
              </a:rPr>
              <a:t> Australian Government information management maturity</a:t>
            </a:r>
            <a:endParaRPr lang="en-AU" sz="1200" kern="1200" dirty="0" smtClean="0">
              <a:solidFill>
                <a:schemeClr val="tx1"/>
              </a:solidFill>
              <a:effectLst/>
              <a:latin typeface="+mn-lt"/>
              <a:ea typeface="+mn-ea"/>
              <a:cs typeface="+mn-cs"/>
            </a:endParaRPr>
          </a:p>
          <a:p>
            <a:pPr marL="171450" marR="0" lvl="0" indent="-171450" algn="l" defTabSz="60958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Environmental scans of current and emerging data and information challenges</a:t>
            </a:r>
          </a:p>
          <a:p>
            <a:pPr marL="171450" marR="0" lvl="0" indent="-171450" algn="l" defTabSz="60958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Support of broader digital transformation and open government agendas</a:t>
            </a:r>
          </a:p>
          <a:p>
            <a:pPr marL="171450" marR="0" lvl="0" indent="-171450" algn="l" defTabSz="60958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Agency stakeholder consultation.</a:t>
            </a:r>
          </a:p>
          <a:p>
            <a:pPr marL="171450" marR="0" lvl="0" indent="-171450" algn="l" defTabSz="609584"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Many of these focus areas reinforce themes of the Digital Continuity policy and the National</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Archives’ </a:t>
            </a:r>
            <a:r>
              <a:rPr lang="en-US" sz="1200" kern="1200" baseline="0" dirty="0" smtClean="0">
                <a:solidFill>
                  <a:schemeClr val="tx1"/>
                </a:solidFill>
                <a:effectLst/>
                <a:latin typeface="+mn-lt"/>
                <a:ea typeface="+mn-ea"/>
                <a:cs typeface="+mn-cs"/>
              </a:rPr>
              <a:t>Information Management Standard,</a:t>
            </a:r>
            <a:r>
              <a:rPr lang="en-US" sz="1200" kern="1200" dirty="0" smtClean="0">
                <a:solidFill>
                  <a:schemeClr val="tx1"/>
                </a:solidFill>
                <a:effectLst/>
                <a:latin typeface="+mn-lt"/>
                <a:ea typeface="+mn-ea"/>
                <a:cs typeface="+mn-cs"/>
              </a:rPr>
              <a:t> with a focus to reflect capability gaps identified in the current environment</a:t>
            </a:r>
            <a:r>
              <a:rPr lang="en-US" sz="1200" kern="1200" baseline="0" dirty="0" smtClean="0">
                <a:solidFill>
                  <a:schemeClr val="tx1"/>
                </a:solidFill>
                <a:effectLst/>
                <a:latin typeface="+mn-lt"/>
                <a:ea typeface="+mn-ea"/>
                <a:cs typeface="+mn-cs"/>
              </a:rPr>
              <a:t> since these were released</a:t>
            </a:r>
            <a:r>
              <a:rPr lang="en-US" sz="1200" kern="1200" dirty="0" smtClean="0">
                <a:solidFill>
                  <a:schemeClr val="tx1"/>
                </a:solidFill>
                <a:effectLst/>
                <a:latin typeface="+mn-lt"/>
                <a:ea typeface="+mn-ea"/>
                <a:cs typeface="+mn-cs"/>
              </a:rPr>
              <a:t>.</a:t>
            </a: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Trust</a:t>
            </a: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The concept of trust has emerged as </a:t>
            </a:r>
            <a:r>
              <a:rPr lang="en-AU" sz="1200" kern="1200" baseline="0" dirty="0" smtClean="0">
                <a:solidFill>
                  <a:schemeClr val="tx1"/>
                </a:solidFill>
                <a:effectLst/>
                <a:latin typeface="+mn-lt"/>
                <a:ea typeface="+mn-ea"/>
                <a:cs typeface="+mn-cs"/>
              </a:rPr>
              <a:t>important overarching theme for the policy to address, as d</a:t>
            </a:r>
            <a:r>
              <a:rPr lang="en-AU" sz="1200" kern="1200" dirty="0" smtClean="0">
                <a:solidFill>
                  <a:schemeClr val="tx1"/>
                </a:solidFill>
                <a:effectLst/>
                <a:latin typeface="+mn-lt"/>
                <a:ea typeface="+mn-ea"/>
                <a:cs typeface="+mn-cs"/>
              </a:rPr>
              <a:t>ata and information must be accurate and trustworthy to inform Government interactions with citizens, support current government business and enable future use and reuse. Trust</a:t>
            </a:r>
            <a:r>
              <a:rPr lang="en-AU" sz="1200" kern="1200" baseline="0" dirty="0" smtClean="0">
                <a:solidFill>
                  <a:schemeClr val="tx1"/>
                </a:solidFill>
                <a:effectLst/>
                <a:latin typeface="+mn-lt"/>
                <a:ea typeface="+mn-ea"/>
                <a:cs typeface="+mn-cs"/>
              </a:rPr>
              <a:t> is also vital to support the Government’s transformation objectives. </a:t>
            </a: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Information governance</a:t>
            </a: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US" sz="1200" b="1"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While some aspects of information governance are quite strong across government, remaining capability gaps</a:t>
            </a:r>
            <a:r>
              <a:rPr lang="en-AU" sz="1200" kern="1200" baseline="0" dirty="0" smtClean="0">
                <a:solidFill>
                  <a:schemeClr val="tx1"/>
                </a:solidFill>
                <a:effectLst/>
                <a:latin typeface="+mn-lt"/>
                <a:ea typeface="+mn-ea"/>
                <a:cs typeface="+mn-cs"/>
              </a:rPr>
              <a:t> include:</a:t>
            </a:r>
          </a:p>
          <a:p>
            <a:pPr marL="171450" marR="0" lvl="0" indent="-171450" algn="l" defTabSz="60958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Identifying</a:t>
            </a:r>
            <a:r>
              <a:rPr lang="en-AU" sz="1200" kern="1200" baseline="0" dirty="0" smtClean="0">
                <a:solidFill>
                  <a:schemeClr val="tx1"/>
                </a:solidFill>
                <a:effectLst/>
                <a:latin typeface="+mn-lt"/>
                <a:ea typeface="+mn-ea"/>
                <a:cs typeface="+mn-cs"/>
              </a:rPr>
              <a:t> and m</a:t>
            </a:r>
            <a:r>
              <a:rPr lang="en-AU" sz="1200" kern="1200" dirty="0" smtClean="0">
                <a:solidFill>
                  <a:schemeClr val="tx1"/>
                </a:solidFill>
                <a:effectLst/>
                <a:latin typeface="+mn-lt"/>
                <a:ea typeface="+mn-ea"/>
                <a:cs typeface="+mn-cs"/>
              </a:rPr>
              <a:t>anaging data across its lifespan and assessing risk</a:t>
            </a:r>
            <a:endParaRPr lang="en-AU" sz="1200" i="1" kern="1200" dirty="0" smtClean="0">
              <a:solidFill>
                <a:schemeClr val="tx1"/>
              </a:solidFill>
              <a:effectLst/>
              <a:latin typeface="+mn-lt"/>
              <a:ea typeface="+mn-ea"/>
              <a:cs typeface="+mn-cs"/>
            </a:endParaRPr>
          </a:p>
          <a:p>
            <a:pPr marL="171450" marR="0" lvl="0" indent="-171450" algn="l" defTabSz="60958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Valuing and developing</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skilled information</a:t>
            </a:r>
            <a:r>
              <a:rPr lang="en-AU" sz="1200" kern="1200" baseline="0" dirty="0" smtClean="0">
                <a:solidFill>
                  <a:schemeClr val="tx1"/>
                </a:solidFill>
                <a:effectLst/>
                <a:latin typeface="+mn-lt"/>
                <a:ea typeface="+mn-ea"/>
                <a:cs typeface="+mn-cs"/>
              </a:rPr>
              <a:t> and data management</a:t>
            </a:r>
            <a:r>
              <a:rPr lang="en-AU" sz="1200" kern="1200" dirty="0" smtClean="0">
                <a:solidFill>
                  <a:schemeClr val="tx1"/>
                </a:solidFill>
                <a:effectLst/>
                <a:latin typeface="+mn-lt"/>
                <a:ea typeface="+mn-ea"/>
                <a:cs typeface="+mn-cs"/>
              </a:rPr>
              <a:t> professionals to build an organisation’s strategic capability</a:t>
            </a:r>
          </a:p>
          <a:p>
            <a:pPr marL="171450" marR="0" lvl="0" indent="-171450" algn="l" defTabSz="60958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Fostering a culture that values and manages information as an asset and an enabler for business use and community reuse, addressing many </a:t>
            </a:r>
            <a:r>
              <a:rPr lang="en-AU" sz="1200" i="0" kern="1200" dirty="0" smtClean="0">
                <a:solidFill>
                  <a:schemeClr val="tx1"/>
                </a:solidFill>
                <a:effectLst/>
                <a:latin typeface="+mn-lt"/>
                <a:ea typeface="+mn-ea"/>
                <a:cs typeface="+mn-cs"/>
              </a:rPr>
              <a:t>behavioural rather than system issues that are barriers</a:t>
            </a:r>
            <a:r>
              <a:rPr lang="en-AU" sz="1200" i="0" kern="1200" baseline="0" dirty="0" smtClean="0">
                <a:solidFill>
                  <a:schemeClr val="tx1"/>
                </a:solidFill>
                <a:effectLst/>
                <a:latin typeface="+mn-lt"/>
                <a:ea typeface="+mn-ea"/>
                <a:cs typeface="+mn-cs"/>
              </a:rPr>
              <a:t> to better information and data capability within agencies</a:t>
            </a:r>
            <a:r>
              <a:rPr lang="en-AU" sz="1200" i="0" kern="1200" dirty="0" smtClean="0">
                <a:solidFill>
                  <a:schemeClr val="tx1"/>
                </a:solidFill>
                <a:effectLst/>
                <a:latin typeface="+mn-lt"/>
                <a:ea typeface="+mn-ea"/>
                <a:cs typeface="+mn-cs"/>
              </a:rPr>
              <a:t>.</a:t>
            </a:r>
          </a:p>
          <a:p>
            <a:pPr marL="171450" marR="0" lvl="0" indent="-171450" algn="l" defTabSz="609584"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lang="en-AU" sz="1200" i="0"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Interoperability</a:t>
            </a: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AU" sz="1200" b="1" i="0"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A major theme</a:t>
            </a:r>
            <a:r>
              <a:rPr lang="en-AU" sz="1200" kern="1200" baseline="0" dirty="0" smtClean="0">
                <a:solidFill>
                  <a:schemeClr val="tx1"/>
                </a:solidFill>
                <a:effectLst/>
                <a:latin typeface="+mn-lt"/>
                <a:ea typeface="+mn-ea"/>
                <a:cs typeface="+mn-cs"/>
              </a:rPr>
              <a:t> continuing from the previous policy, r</a:t>
            </a:r>
            <a:r>
              <a:rPr lang="en-AU" sz="1200" kern="1200" dirty="0" smtClean="0">
                <a:solidFill>
                  <a:schemeClr val="tx1"/>
                </a:solidFill>
                <a:effectLst/>
                <a:latin typeface="+mn-lt"/>
                <a:ea typeface="+mn-ea"/>
                <a:cs typeface="+mn-cs"/>
              </a:rPr>
              <a:t>ecognising that interoperability of information is essential to ensure it can be shared within or outside an organisation, to achieve the government’s digital service delivery and data sharing objectives. </a:t>
            </a:r>
            <a:endParaRPr lang="en-AU" sz="1200" i="1" kern="1200" baseline="0" dirty="0" smtClean="0">
              <a:solidFill>
                <a:schemeClr val="tx1"/>
              </a:solidFill>
              <a:effectLst/>
              <a:latin typeface="+mn-lt"/>
              <a:ea typeface="+mn-ea"/>
              <a:cs typeface="+mn-cs"/>
            </a:endParaRPr>
          </a:p>
          <a:p>
            <a:pPr marL="171450" marR="0" lvl="0" indent="-171450" algn="l" defTabSz="60958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Metadata is a</a:t>
            </a:r>
            <a:r>
              <a:rPr lang="en-AU" sz="1200" kern="1200" baseline="0" dirty="0" smtClean="0">
                <a:solidFill>
                  <a:schemeClr val="tx1"/>
                </a:solidFill>
                <a:effectLst/>
                <a:latin typeface="+mn-lt"/>
                <a:ea typeface="+mn-ea"/>
                <a:cs typeface="+mn-cs"/>
              </a:rPr>
              <a:t> key tool to enable interoperability</a:t>
            </a:r>
            <a:endParaRPr lang="en-AU" sz="1200" i="0"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AU" sz="1200" b="1" i="0"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AU" sz="1200" b="1" i="0" kern="1200" dirty="0" smtClean="0">
                <a:solidFill>
                  <a:schemeClr val="tx1"/>
                </a:solidFill>
                <a:effectLst/>
                <a:latin typeface="+mn-lt"/>
                <a:ea typeface="+mn-ea"/>
                <a:cs typeface="+mn-cs"/>
              </a:rPr>
              <a:t>Storage</a:t>
            </a:r>
            <a:r>
              <a:rPr lang="en-AU" sz="1200" b="1" i="0" kern="1200" baseline="0" dirty="0" smtClean="0">
                <a:solidFill>
                  <a:schemeClr val="tx1"/>
                </a:solidFill>
                <a:effectLst/>
                <a:latin typeface="+mn-lt"/>
                <a:ea typeface="+mn-ea"/>
                <a:cs typeface="+mn-cs"/>
              </a:rPr>
              <a:t> and preservation</a:t>
            </a: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A strong theme continuing</a:t>
            </a:r>
            <a:r>
              <a:rPr lang="en-AU" sz="1200" kern="1200" baseline="0" dirty="0" smtClean="0">
                <a:solidFill>
                  <a:schemeClr val="tx1"/>
                </a:solidFill>
                <a:effectLst/>
                <a:latin typeface="+mn-lt"/>
                <a:ea typeface="+mn-ea"/>
                <a:cs typeface="+mn-cs"/>
              </a:rPr>
              <a:t> from the previous policy</a:t>
            </a:r>
            <a:r>
              <a:rPr lang="en-AU" sz="1200" kern="1200" dirty="0" smtClean="0">
                <a:solidFill>
                  <a:schemeClr val="tx1"/>
                </a:solidFill>
                <a:effectLst/>
                <a:latin typeface="+mn-lt"/>
                <a:ea typeface="+mn-ea"/>
                <a:cs typeface="+mn-cs"/>
              </a:rPr>
              <a:t>, as business information needs to be stored securely and preserved in a useable condition to support business needs and community access.</a:t>
            </a:r>
            <a:r>
              <a:rPr lang="en-AU" sz="1200" kern="1200" baseline="0" dirty="0" smtClean="0">
                <a:solidFill>
                  <a:schemeClr val="tx1"/>
                </a:solidFill>
                <a:effectLst/>
                <a:latin typeface="+mn-lt"/>
                <a:ea typeface="+mn-ea"/>
                <a:cs typeface="+mn-cs"/>
              </a:rPr>
              <a:t> </a:t>
            </a: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Disposal</a:t>
            </a: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AU" sz="1200" b="1" i="0" kern="1200" dirty="0" smtClean="0">
              <a:solidFill>
                <a:schemeClr val="tx1"/>
              </a:solidFill>
              <a:effectLst/>
              <a:latin typeface="+mn-lt"/>
              <a:ea typeface="+mn-ea"/>
              <a:cs typeface="+mn-cs"/>
            </a:endParaRPr>
          </a:p>
          <a:p>
            <a:pPr marL="0" marR="0" lvl="0" indent="0" algn="l" defTabSz="609584" rtl="0" eaLnBrk="1" fontAlgn="auto" latinLnBrk="0" hangingPunct="1">
              <a:lnSpc>
                <a:spcPct val="100000"/>
              </a:lnSpc>
              <a:spcBef>
                <a:spcPts val="0"/>
              </a:spcBef>
              <a:spcAft>
                <a:spcPts val="80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Disposal was the lowest performing capability in  our recent Check Up</a:t>
            </a:r>
            <a:r>
              <a:rPr lang="en-AU" sz="1200" kern="1200" baseline="0" dirty="0" smtClean="0">
                <a:solidFill>
                  <a:schemeClr val="tx1"/>
                </a:solidFill>
                <a:effectLst/>
                <a:latin typeface="+mn-lt"/>
                <a:ea typeface="+mn-ea"/>
                <a:cs typeface="+mn-cs"/>
              </a:rPr>
              <a:t> Plus survey reports.</a:t>
            </a:r>
            <a:r>
              <a:rPr lang="en-AU" sz="1200" kern="1200" dirty="0" smtClean="0">
                <a:solidFill>
                  <a:schemeClr val="tx1"/>
                </a:solidFill>
                <a:effectLst/>
                <a:latin typeface="+mn-lt"/>
                <a:ea typeface="+mn-ea"/>
                <a:cs typeface="+mn-cs"/>
              </a:rPr>
              <a:t>. Over-retention of information is costing the Government</a:t>
            </a:r>
            <a:r>
              <a:rPr lang="en-AU" sz="1200" kern="1200" baseline="0" dirty="0" smtClean="0">
                <a:solidFill>
                  <a:schemeClr val="tx1"/>
                </a:solidFill>
                <a:effectLst/>
                <a:latin typeface="+mn-lt"/>
                <a:ea typeface="+mn-ea"/>
                <a:cs typeface="+mn-cs"/>
              </a:rPr>
              <a:t> unnecessary storage costs as well as making needed information harder to find.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C8750D8-F146-4666-8208-6547A69CB558}" type="slidenum">
              <a:rPr lang="en-AU" smtClean="0"/>
              <a:t>5</a:t>
            </a:fld>
            <a:endParaRPr lang="en-AU"/>
          </a:p>
        </p:txBody>
      </p:sp>
    </p:spTree>
    <p:extLst>
      <p:ext uri="{BB962C8B-B14F-4D97-AF65-F5344CB8AC3E}">
        <p14:creationId xmlns:p14="http://schemas.microsoft.com/office/powerpoint/2010/main" val="365300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The</a:t>
            </a:r>
            <a:r>
              <a:rPr lang="en-AU" b="0" baseline="0" dirty="0" smtClean="0"/>
              <a:t> National Archives has a draft policy outline for the new policy with the current title of Managing Trusted Data- for government and community</a:t>
            </a:r>
          </a:p>
          <a:p>
            <a:endParaRPr lang="en-AU" b="1" dirty="0" smtClean="0"/>
          </a:p>
          <a:p>
            <a:r>
              <a:rPr lang="en-AU" b="0" dirty="0" smtClean="0"/>
              <a:t>Its </a:t>
            </a:r>
            <a:r>
              <a:rPr lang="en-AU" b="0" dirty="0" smtClean="0"/>
              <a:t>stated purpose</a:t>
            </a:r>
            <a:r>
              <a:rPr lang="en-AU" b="0" baseline="0" dirty="0" smtClean="0"/>
              <a:t> </a:t>
            </a:r>
            <a:r>
              <a:rPr lang="en-AU" b="0" baseline="0" dirty="0" smtClean="0"/>
              <a:t>is: to </a:t>
            </a:r>
            <a:r>
              <a:rPr lang="en-AU" sz="1200" kern="1200" dirty="0" smtClean="0">
                <a:solidFill>
                  <a:schemeClr val="tx1"/>
                </a:solidFill>
                <a:effectLst/>
                <a:latin typeface="+mn-lt"/>
                <a:ea typeface="+mn-ea"/>
                <a:cs typeface="+mn-cs"/>
              </a:rPr>
              <a:t>improve the capability and performance of Australian Government agencies in creating and managing fit-for-purpose data and information. </a:t>
            </a:r>
          </a:p>
          <a:p>
            <a:endParaRPr lang="en-AU" sz="1200" b="1" u="sng"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C8750D8-F146-4666-8208-6547A69CB558}" type="slidenum">
              <a:rPr lang="en-AU" smtClean="0"/>
              <a:t>6</a:t>
            </a:fld>
            <a:endParaRPr lang="en-AU"/>
          </a:p>
        </p:txBody>
      </p:sp>
    </p:spTree>
    <p:extLst>
      <p:ext uri="{BB962C8B-B14F-4D97-AF65-F5344CB8AC3E}">
        <p14:creationId xmlns:p14="http://schemas.microsoft.com/office/powerpoint/2010/main" val="140091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smtClean="0">
                <a:solidFill>
                  <a:schemeClr val="tx1"/>
                </a:solidFill>
                <a:effectLst/>
                <a:latin typeface="+mn-lt"/>
                <a:ea typeface="+mn-ea"/>
                <a:cs typeface="+mn-cs"/>
              </a:rPr>
              <a:t>The draft policy statement or desired state covers: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smtClean="0">
                <a:solidFill>
                  <a:schemeClr val="tx1"/>
                </a:solidFill>
                <a:effectLst/>
                <a:latin typeface="+mn-lt"/>
                <a:ea typeface="+mn-ea"/>
                <a:cs typeface="+mn-cs"/>
              </a:rPr>
              <a:t>Governance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smtClean="0">
                <a:solidFill>
                  <a:schemeClr val="tx1"/>
                </a:solidFill>
                <a:effectLst/>
                <a:latin typeface="+mn-lt"/>
                <a:ea typeface="+mn-ea"/>
                <a:cs typeface="+mn-cs"/>
              </a:rPr>
              <a:t>Fit-for-purpose</a:t>
            </a:r>
            <a:r>
              <a:rPr lang="en-AU" sz="1200" i="0" kern="1200" baseline="0" dirty="0" smtClean="0">
                <a:solidFill>
                  <a:schemeClr val="tx1"/>
                </a:solidFill>
                <a:effectLst/>
                <a:latin typeface="+mn-lt"/>
                <a:ea typeface="+mn-ea"/>
                <a:cs typeface="+mn-cs"/>
              </a:rPr>
              <a:t> data and information management systems, processes and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baseline="0" dirty="0" smtClean="0">
                <a:solidFill>
                  <a:schemeClr val="tx1"/>
                </a:solidFill>
                <a:effectLst/>
                <a:latin typeface="+mn-lt"/>
                <a:ea typeface="+mn-ea"/>
                <a:cs typeface="+mn-cs"/>
              </a:rPr>
              <a:t>Reducing inefficiency in managing data and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0" kern="1200" baseline="0" dirty="0" smtClean="0">
                <a:solidFill>
                  <a:schemeClr val="tx1"/>
                </a:solidFill>
                <a:effectLst/>
                <a:latin typeface="+mn-lt"/>
                <a:ea typeface="+mn-ea"/>
                <a:cs typeface="+mn-cs"/>
              </a:rPr>
              <a:t>One important aspect of fit-for-purpose data and information management systems, processes and practices is metadata and metadata management.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0" kern="1200" baseline="0" dirty="0" smtClean="0">
              <a:solidFill>
                <a:schemeClr val="tx1"/>
              </a:solidFill>
              <a:effectLst/>
              <a:latin typeface="+mn-lt"/>
              <a:ea typeface="+mn-ea"/>
              <a:cs typeface="+mn-cs"/>
            </a:endParaRPr>
          </a:p>
          <a:p>
            <a:r>
              <a:rPr lang="en-AU" dirty="0" smtClean="0"/>
              <a:t>Adequate and standardised descriptive information facilitates business use and data sharing, and ensures the context and content of data is known, can be verified, and can be understood.</a:t>
            </a:r>
            <a:br>
              <a:rPr lang="en-AU" dirty="0" smtClean="0"/>
            </a:br>
            <a:endParaRPr lang="en-AU" dirty="0" smtClean="0"/>
          </a:p>
        </p:txBody>
      </p:sp>
      <p:sp>
        <p:nvSpPr>
          <p:cNvPr id="4" name="Slide Number Placeholder 3"/>
          <p:cNvSpPr>
            <a:spLocks noGrp="1"/>
          </p:cNvSpPr>
          <p:nvPr>
            <p:ph type="sldNum" sz="quarter" idx="10"/>
          </p:nvPr>
        </p:nvSpPr>
        <p:spPr/>
        <p:txBody>
          <a:bodyPr/>
          <a:lstStyle/>
          <a:p>
            <a:fld id="{1C8750D8-F146-4666-8208-6547A69CB558}" type="slidenum">
              <a:rPr lang="en-AU" smtClean="0"/>
              <a:t>7</a:t>
            </a:fld>
            <a:endParaRPr lang="en-AU"/>
          </a:p>
        </p:txBody>
      </p:sp>
    </p:spTree>
    <p:extLst>
      <p:ext uri="{BB962C8B-B14F-4D97-AF65-F5344CB8AC3E}">
        <p14:creationId xmlns:p14="http://schemas.microsoft.com/office/powerpoint/2010/main" val="45965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a:t>
            </a:r>
            <a:r>
              <a:rPr lang="en-AU" baseline="0" dirty="0" smtClean="0"/>
              <a:t> National Archives is sorry it can’t be at today’s meeting. One </a:t>
            </a:r>
            <a:r>
              <a:rPr lang="en-AU" baseline="0" dirty="0" smtClean="0"/>
              <a:t>conclusion </a:t>
            </a:r>
            <a:r>
              <a:rPr lang="en-AU" baseline="0" dirty="0" smtClean="0"/>
              <a:t>that it’s research has found is that Australian Government agencies are still struggling with metadata.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These questions are posed for consideration.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National Archives would be particularly interested in any solutions through policy, or other means, that you might suggest.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
            </a:r>
            <a:br>
              <a:rPr lang="en-AU" dirty="0" smtClean="0"/>
            </a:br>
            <a:r>
              <a:rPr lang="en-AU" dirty="0" smtClean="0"/>
              <a:t>[</a:t>
            </a:r>
            <a:r>
              <a:rPr lang="en-AU" b="1" dirty="0" smtClean="0"/>
              <a:t>Irina</a:t>
            </a:r>
            <a:r>
              <a:rPr lang="en-AU" b="1" baseline="0" dirty="0" smtClean="0"/>
              <a:t> </a:t>
            </a:r>
            <a:r>
              <a:rPr lang="en-AU" baseline="0" dirty="0" smtClean="0"/>
              <a:t>– the next slide has an email address which participants can send any feedback or thoughts to the National Archives. Could you also let participants know that we will look to distribute the Exposure Draft which we are hoping to send out in May to the Group]</a:t>
            </a:r>
            <a:endParaRPr lang="en-AU" dirty="0" smtClean="0"/>
          </a:p>
        </p:txBody>
      </p:sp>
      <p:sp>
        <p:nvSpPr>
          <p:cNvPr id="4" name="Slide Number Placeholder 3"/>
          <p:cNvSpPr>
            <a:spLocks noGrp="1"/>
          </p:cNvSpPr>
          <p:nvPr>
            <p:ph type="sldNum" sz="quarter" idx="10"/>
          </p:nvPr>
        </p:nvSpPr>
        <p:spPr/>
        <p:txBody>
          <a:bodyPr/>
          <a:lstStyle/>
          <a:p>
            <a:fld id="{1C8750D8-F146-4666-8208-6547A69CB558}" type="slidenum">
              <a:rPr lang="en-AU" smtClean="0"/>
              <a:t>8</a:t>
            </a:fld>
            <a:endParaRPr lang="en-AU"/>
          </a:p>
        </p:txBody>
      </p:sp>
    </p:spTree>
    <p:extLst>
      <p:ext uri="{BB962C8B-B14F-4D97-AF65-F5344CB8AC3E}">
        <p14:creationId xmlns:p14="http://schemas.microsoft.com/office/powerpoint/2010/main" val="312590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730D460F-B270-420A-86CE-57425943615E}" type="slidenum">
              <a:rPr lang="en-AU" smtClean="0"/>
              <a:t>9</a:t>
            </a:fld>
            <a:endParaRPr lang="en-AU"/>
          </a:p>
        </p:txBody>
      </p:sp>
    </p:spTree>
    <p:extLst>
      <p:ext uri="{BB962C8B-B14F-4D97-AF65-F5344CB8AC3E}">
        <p14:creationId xmlns:p14="http://schemas.microsoft.com/office/powerpoint/2010/main" val="310837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12444D-93F3-469C-92BB-A906639B18A3}" type="datetimeFigureOut">
              <a:rPr lang="en-AU" smtClean="0"/>
              <a:t>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1279176-40FD-4723-BC72-6697B3707524}" type="slidenum">
              <a:rPr lang="en-AU" smtClean="0"/>
              <a:t>‹#›</a:t>
            </a:fld>
            <a:endParaRPr lang="en-AU"/>
          </a:p>
        </p:txBody>
      </p:sp>
    </p:spTree>
    <p:extLst>
      <p:ext uri="{BB962C8B-B14F-4D97-AF65-F5344CB8AC3E}">
        <p14:creationId xmlns:p14="http://schemas.microsoft.com/office/powerpoint/2010/main" val="91340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12444D-93F3-469C-92BB-A906639B18A3}" type="datetimeFigureOut">
              <a:rPr lang="en-AU" smtClean="0"/>
              <a:t>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1279176-40FD-4723-BC72-6697B3707524}" type="slidenum">
              <a:rPr lang="en-AU" smtClean="0"/>
              <a:t>‹#›</a:t>
            </a:fld>
            <a:endParaRPr lang="en-AU"/>
          </a:p>
        </p:txBody>
      </p:sp>
    </p:spTree>
    <p:extLst>
      <p:ext uri="{BB962C8B-B14F-4D97-AF65-F5344CB8AC3E}">
        <p14:creationId xmlns:p14="http://schemas.microsoft.com/office/powerpoint/2010/main" val="164301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12444D-93F3-469C-92BB-A906639B18A3}" type="datetimeFigureOut">
              <a:rPr lang="en-AU" smtClean="0"/>
              <a:t>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1279176-40FD-4723-BC72-6697B3707524}" type="slidenum">
              <a:rPr lang="en-AU" smtClean="0"/>
              <a:t>‹#›</a:t>
            </a:fld>
            <a:endParaRPr lang="en-AU"/>
          </a:p>
        </p:txBody>
      </p:sp>
    </p:spTree>
    <p:extLst>
      <p:ext uri="{BB962C8B-B14F-4D97-AF65-F5344CB8AC3E}">
        <p14:creationId xmlns:p14="http://schemas.microsoft.com/office/powerpoint/2010/main" val="2514752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205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73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12444D-93F3-469C-92BB-A906639B18A3}" type="datetimeFigureOut">
              <a:rPr lang="en-AU" smtClean="0"/>
              <a:t>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1279176-40FD-4723-BC72-6697B3707524}" type="slidenum">
              <a:rPr lang="en-AU" smtClean="0"/>
              <a:t>‹#›</a:t>
            </a:fld>
            <a:endParaRPr lang="en-AU"/>
          </a:p>
        </p:txBody>
      </p:sp>
    </p:spTree>
    <p:extLst>
      <p:ext uri="{BB962C8B-B14F-4D97-AF65-F5344CB8AC3E}">
        <p14:creationId xmlns:p14="http://schemas.microsoft.com/office/powerpoint/2010/main" val="56140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12444D-93F3-469C-92BB-A906639B18A3}" type="datetimeFigureOut">
              <a:rPr lang="en-AU" smtClean="0"/>
              <a:t>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1279176-40FD-4723-BC72-6697B3707524}" type="slidenum">
              <a:rPr lang="en-AU" smtClean="0"/>
              <a:t>‹#›</a:t>
            </a:fld>
            <a:endParaRPr lang="en-AU"/>
          </a:p>
        </p:txBody>
      </p:sp>
    </p:spTree>
    <p:extLst>
      <p:ext uri="{BB962C8B-B14F-4D97-AF65-F5344CB8AC3E}">
        <p14:creationId xmlns:p14="http://schemas.microsoft.com/office/powerpoint/2010/main" val="172720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12444D-93F3-469C-92BB-A906639B18A3}" type="datetimeFigureOut">
              <a:rPr lang="en-AU" smtClean="0"/>
              <a:t>20/3/2020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1279176-40FD-4723-BC72-6697B3707524}" type="slidenum">
              <a:rPr lang="en-AU" smtClean="0"/>
              <a:t>‹#›</a:t>
            </a:fld>
            <a:endParaRPr lang="en-AU"/>
          </a:p>
        </p:txBody>
      </p:sp>
    </p:spTree>
    <p:extLst>
      <p:ext uri="{BB962C8B-B14F-4D97-AF65-F5344CB8AC3E}">
        <p14:creationId xmlns:p14="http://schemas.microsoft.com/office/powerpoint/2010/main" val="301796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12444D-93F3-469C-92BB-A906639B18A3}" type="datetimeFigureOut">
              <a:rPr lang="en-AU" smtClean="0"/>
              <a:t>20/3/2020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1279176-40FD-4723-BC72-6697B3707524}" type="slidenum">
              <a:rPr lang="en-AU" smtClean="0"/>
              <a:t>‹#›</a:t>
            </a:fld>
            <a:endParaRPr lang="en-AU"/>
          </a:p>
        </p:txBody>
      </p:sp>
    </p:spTree>
    <p:extLst>
      <p:ext uri="{BB962C8B-B14F-4D97-AF65-F5344CB8AC3E}">
        <p14:creationId xmlns:p14="http://schemas.microsoft.com/office/powerpoint/2010/main" val="255039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12444D-93F3-469C-92BB-A906639B18A3}" type="datetimeFigureOut">
              <a:rPr lang="en-AU" smtClean="0"/>
              <a:t>20/3/2020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1279176-40FD-4723-BC72-6697B3707524}" type="slidenum">
              <a:rPr lang="en-AU" smtClean="0"/>
              <a:t>‹#›</a:t>
            </a:fld>
            <a:endParaRPr lang="en-AU"/>
          </a:p>
        </p:txBody>
      </p:sp>
    </p:spTree>
    <p:extLst>
      <p:ext uri="{BB962C8B-B14F-4D97-AF65-F5344CB8AC3E}">
        <p14:creationId xmlns:p14="http://schemas.microsoft.com/office/powerpoint/2010/main" val="108960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2444D-93F3-469C-92BB-A906639B18A3}" type="datetimeFigureOut">
              <a:rPr lang="en-AU" smtClean="0"/>
              <a:t>20/3/2020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1279176-40FD-4723-BC72-6697B3707524}" type="slidenum">
              <a:rPr lang="en-AU" smtClean="0"/>
              <a:t>‹#›</a:t>
            </a:fld>
            <a:endParaRPr lang="en-AU"/>
          </a:p>
        </p:txBody>
      </p:sp>
    </p:spTree>
    <p:extLst>
      <p:ext uri="{BB962C8B-B14F-4D97-AF65-F5344CB8AC3E}">
        <p14:creationId xmlns:p14="http://schemas.microsoft.com/office/powerpoint/2010/main" val="49341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12444D-93F3-469C-92BB-A906639B18A3}" type="datetimeFigureOut">
              <a:rPr lang="en-AU" smtClean="0"/>
              <a:t>20/3/2020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1279176-40FD-4723-BC72-6697B3707524}" type="slidenum">
              <a:rPr lang="en-AU" smtClean="0"/>
              <a:t>‹#›</a:t>
            </a:fld>
            <a:endParaRPr lang="en-AU"/>
          </a:p>
        </p:txBody>
      </p:sp>
    </p:spTree>
    <p:extLst>
      <p:ext uri="{BB962C8B-B14F-4D97-AF65-F5344CB8AC3E}">
        <p14:creationId xmlns:p14="http://schemas.microsoft.com/office/powerpoint/2010/main" val="309000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12444D-93F3-469C-92BB-A906639B18A3}" type="datetimeFigureOut">
              <a:rPr lang="en-AU" smtClean="0"/>
              <a:t>20/3/2020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1279176-40FD-4723-BC72-6697B3707524}" type="slidenum">
              <a:rPr lang="en-AU" smtClean="0"/>
              <a:t>‹#›</a:t>
            </a:fld>
            <a:endParaRPr lang="en-AU"/>
          </a:p>
        </p:txBody>
      </p:sp>
    </p:spTree>
    <p:extLst>
      <p:ext uri="{BB962C8B-B14F-4D97-AF65-F5344CB8AC3E}">
        <p14:creationId xmlns:p14="http://schemas.microsoft.com/office/powerpoint/2010/main" val="164683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444D-93F3-469C-92BB-A906639B18A3}" type="datetimeFigureOut">
              <a:rPr lang="en-AU" smtClean="0"/>
              <a:t>20/3/2020</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79176-40FD-4723-BC72-6697B3707524}" type="slidenum">
              <a:rPr lang="en-AU" smtClean="0"/>
              <a:t>‹#›</a:t>
            </a:fld>
            <a:endParaRPr lang="en-AU"/>
          </a:p>
        </p:txBody>
      </p:sp>
    </p:spTree>
    <p:extLst>
      <p:ext uri="{BB962C8B-B14F-4D97-AF65-F5344CB8AC3E}">
        <p14:creationId xmlns:p14="http://schemas.microsoft.com/office/powerpoint/2010/main" val="4084503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hyperlink" Target="mailto:ICT.BusinessEngagement@naa.gov.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mailto:ICT.BusinessEngagement@naa.gov.au"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204864"/>
            <a:ext cx="8280920" cy="4970591"/>
          </a:xfrm>
          <a:prstGeom prst="rect">
            <a:avLst/>
          </a:prstGeom>
          <a:noFill/>
        </p:spPr>
        <p:txBody>
          <a:bodyPr wrap="square" rtlCol="0">
            <a:spAutoFit/>
          </a:bodyPr>
          <a:lstStyle/>
          <a:p>
            <a:pPr algn="r">
              <a:spcAft>
                <a:spcPts val="600"/>
              </a:spcAft>
            </a:pPr>
            <a:endParaRPr lang="en-AU" sz="3200" b="1" dirty="0">
              <a:solidFill>
                <a:schemeClr val="bg1"/>
              </a:solidFill>
              <a:latin typeface="Arial" panose="020B0604020202020204" pitchFamily="34" charset="0"/>
              <a:cs typeface="Arial" panose="020B0604020202020204" pitchFamily="34" charset="0"/>
            </a:endParaRPr>
          </a:p>
          <a:p>
            <a:pPr>
              <a:spcAft>
                <a:spcPts val="600"/>
              </a:spcAft>
            </a:pPr>
            <a:r>
              <a:rPr lang="en-AU" sz="3200" b="1" dirty="0" smtClean="0">
                <a:solidFill>
                  <a:schemeClr val="bg1"/>
                </a:solidFill>
                <a:latin typeface="Arial" panose="020B0604020202020204" pitchFamily="34" charset="0"/>
                <a:cs typeface="Arial" panose="020B0604020202020204" pitchFamily="34" charset="0"/>
              </a:rPr>
              <a:t>ANZLIC/ICSM Metadata Working </a:t>
            </a:r>
            <a:r>
              <a:rPr lang="en-AU" sz="3200" b="1" dirty="0" smtClean="0">
                <a:solidFill>
                  <a:schemeClr val="bg1"/>
                </a:solidFill>
                <a:latin typeface="Arial" panose="020B0604020202020204" pitchFamily="34" charset="0"/>
                <a:cs typeface="Arial" panose="020B0604020202020204" pitchFamily="34" charset="0"/>
              </a:rPr>
              <a:t>Group</a:t>
            </a:r>
            <a:br>
              <a:rPr lang="en-AU" sz="3200" b="1" dirty="0" smtClean="0">
                <a:solidFill>
                  <a:schemeClr val="bg1"/>
                </a:solidFill>
                <a:latin typeface="Arial" panose="020B0604020202020204" pitchFamily="34" charset="0"/>
                <a:cs typeface="Arial" panose="020B0604020202020204" pitchFamily="34" charset="0"/>
              </a:rPr>
            </a:br>
            <a:r>
              <a:rPr lang="en-AU" sz="3200" b="1" dirty="0" smtClean="0">
                <a:solidFill>
                  <a:schemeClr val="bg1"/>
                </a:solidFill>
                <a:latin typeface="Arial" panose="020B0604020202020204" pitchFamily="34" charset="0"/>
                <a:cs typeface="Arial" panose="020B0604020202020204" pitchFamily="34" charset="0"/>
              </a:rPr>
              <a:t>Meeting </a:t>
            </a:r>
          </a:p>
          <a:p>
            <a:pPr>
              <a:spcAft>
                <a:spcPts val="600"/>
              </a:spcAft>
            </a:pPr>
            <a:endParaRPr lang="en-AU" sz="3200" b="1" dirty="0">
              <a:solidFill>
                <a:schemeClr val="bg1"/>
              </a:solidFill>
              <a:latin typeface="Arial" panose="020B0604020202020204" pitchFamily="34" charset="0"/>
              <a:cs typeface="Arial" panose="020B0604020202020204" pitchFamily="34" charset="0"/>
            </a:endParaRPr>
          </a:p>
          <a:p>
            <a:pPr>
              <a:spcAft>
                <a:spcPts val="600"/>
              </a:spcAft>
            </a:pPr>
            <a:r>
              <a:rPr lang="en-AU" sz="3200" b="1" dirty="0" smtClean="0">
                <a:solidFill>
                  <a:schemeClr val="bg1"/>
                </a:solidFill>
                <a:latin typeface="Arial" panose="020B0604020202020204" pitchFamily="34" charset="0"/>
                <a:cs typeface="Arial" panose="020B0604020202020204" pitchFamily="34" charset="0"/>
              </a:rPr>
              <a:t>National </a:t>
            </a:r>
            <a:r>
              <a:rPr lang="en-AU" sz="3200" b="1" dirty="0" smtClean="0">
                <a:solidFill>
                  <a:schemeClr val="bg1"/>
                </a:solidFill>
                <a:latin typeface="Arial" panose="020B0604020202020204" pitchFamily="34" charset="0"/>
                <a:cs typeface="Arial" panose="020B0604020202020204" pitchFamily="34" charset="0"/>
              </a:rPr>
              <a:t>Archives of </a:t>
            </a:r>
            <a:r>
              <a:rPr lang="en-AU" sz="3200" b="1" dirty="0" smtClean="0">
                <a:solidFill>
                  <a:schemeClr val="bg1"/>
                </a:solidFill>
                <a:latin typeface="Arial" panose="020B0604020202020204" pitchFamily="34" charset="0"/>
                <a:cs typeface="Arial" panose="020B0604020202020204" pitchFamily="34" charset="0"/>
              </a:rPr>
              <a:t>Australia </a:t>
            </a:r>
            <a:r>
              <a:rPr lang="en-AU" sz="3200" b="1" dirty="0" smtClean="0">
                <a:solidFill>
                  <a:schemeClr val="bg1"/>
                </a:solidFill>
                <a:latin typeface="Arial" panose="020B0604020202020204" pitchFamily="34" charset="0"/>
                <a:cs typeface="Arial" panose="020B0604020202020204" pitchFamily="34" charset="0"/>
              </a:rPr>
              <a:t>- next information policy post Digital Continuity 2020</a:t>
            </a:r>
            <a:endParaRPr lang="en-AU" sz="3200" b="1" dirty="0">
              <a:solidFill>
                <a:schemeClr val="bg1"/>
              </a:solidFill>
              <a:latin typeface="Arial" panose="020B0604020202020204" pitchFamily="34" charset="0"/>
              <a:cs typeface="Arial" panose="020B0604020202020204" pitchFamily="34" charset="0"/>
            </a:endParaRPr>
          </a:p>
          <a:p>
            <a:pPr algn="r">
              <a:spcAft>
                <a:spcPts val="600"/>
              </a:spcAft>
            </a:pPr>
            <a:r>
              <a:rPr lang="en-AU" sz="1600" b="1" dirty="0" smtClean="0">
                <a:solidFill>
                  <a:schemeClr val="bg1"/>
                </a:solidFill>
                <a:latin typeface="Arial" panose="020B0604020202020204" pitchFamily="34" charset="0"/>
                <a:cs typeface="Arial" panose="020B0604020202020204" pitchFamily="34" charset="0"/>
              </a:rPr>
              <a:t>23rd March 2020</a:t>
            </a:r>
            <a:endParaRPr lang="en-AU" sz="1600" b="1" dirty="0">
              <a:solidFill>
                <a:schemeClr val="bg1"/>
              </a:solidFill>
              <a:latin typeface="Arial" panose="020B0604020202020204" pitchFamily="34" charset="0"/>
              <a:cs typeface="Arial" panose="020B0604020202020204" pitchFamily="34" charset="0"/>
            </a:endParaRPr>
          </a:p>
          <a:p>
            <a:pPr algn="r">
              <a:spcAft>
                <a:spcPts val="600"/>
              </a:spcAft>
            </a:pPr>
            <a:endParaRPr lang="en-AU" sz="1400" b="1" dirty="0">
              <a:solidFill>
                <a:schemeClr val="bg1"/>
              </a:solidFill>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algn="r">
              <a:spcAft>
                <a:spcPts val="600"/>
              </a:spcAft>
            </a:pPr>
            <a:endParaRPr lang="en-AU"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688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60059" y="423320"/>
            <a:ext cx="5498141" cy="8031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3200" b="1" dirty="0">
              <a:solidFill>
                <a:srgbClr val="00A8D7"/>
              </a:solidFill>
              <a:latin typeface="Arial" panose="020B0604020202020204" pitchFamily="34" charset="0"/>
              <a:cs typeface="Arial" panose="020B0604020202020204" pitchFamily="34" charset="0"/>
            </a:endParaRPr>
          </a:p>
        </p:txBody>
      </p:sp>
      <p:sp>
        <p:nvSpPr>
          <p:cNvPr id="7" name="Oval 2"/>
          <p:cNvSpPr/>
          <p:nvPr/>
        </p:nvSpPr>
        <p:spPr>
          <a:xfrm>
            <a:off x="2398773" y="3269155"/>
            <a:ext cx="2580256" cy="2580253"/>
          </a:xfrm>
          <a:prstGeom prst="ellipse">
            <a:avLst/>
          </a:prstGeom>
          <a:solidFill>
            <a:schemeClr val="accent1">
              <a:alpha val="60000"/>
            </a:schemeClr>
          </a:solidFill>
          <a:ln>
            <a:solidFill>
              <a:schemeClr val="accent1"/>
            </a:solidFill>
          </a:ln>
        </p:spPr>
        <p:txBody>
          <a:bodyPr lIns="45719" rIns="45719" anchor="ctr"/>
          <a:lstStyle/>
          <a:p>
            <a:pPr algn="ctr">
              <a:defRPr sz="3200"/>
            </a:pPr>
            <a:endParaRPr/>
          </a:p>
        </p:txBody>
      </p:sp>
      <p:sp>
        <p:nvSpPr>
          <p:cNvPr id="8" name="Oval 3"/>
          <p:cNvSpPr/>
          <p:nvPr/>
        </p:nvSpPr>
        <p:spPr>
          <a:xfrm>
            <a:off x="3422135" y="1676108"/>
            <a:ext cx="2580255" cy="2580253"/>
          </a:xfrm>
          <a:prstGeom prst="ellipse">
            <a:avLst/>
          </a:prstGeom>
          <a:solidFill>
            <a:schemeClr val="accent5">
              <a:alpha val="60000"/>
            </a:schemeClr>
          </a:solidFill>
          <a:ln>
            <a:solidFill>
              <a:schemeClr val="accent5"/>
            </a:solidFill>
          </a:ln>
        </p:spPr>
        <p:txBody>
          <a:bodyPr lIns="45719" rIns="45719" anchor="ctr"/>
          <a:lstStyle/>
          <a:p>
            <a:pPr algn="ctr">
              <a:defRPr sz="3200"/>
            </a:pPr>
            <a:endParaRPr/>
          </a:p>
        </p:txBody>
      </p:sp>
      <p:sp>
        <p:nvSpPr>
          <p:cNvPr id="9" name="Oval 4"/>
          <p:cNvSpPr/>
          <p:nvPr/>
        </p:nvSpPr>
        <p:spPr>
          <a:xfrm>
            <a:off x="4440129" y="3269155"/>
            <a:ext cx="2580256" cy="2580253"/>
          </a:xfrm>
          <a:prstGeom prst="ellipse">
            <a:avLst/>
          </a:prstGeom>
          <a:solidFill>
            <a:srgbClr val="176490">
              <a:alpha val="60000"/>
            </a:srgbClr>
          </a:solidFill>
          <a:ln>
            <a:solidFill>
              <a:srgbClr val="176490"/>
            </a:solidFill>
          </a:ln>
        </p:spPr>
        <p:txBody>
          <a:bodyPr lIns="45719" rIns="45719" anchor="ctr"/>
          <a:lstStyle/>
          <a:p>
            <a:pPr algn="ctr">
              <a:defRPr sz="3200"/>
            </a:pPr>
            <a:endParaRPr/>
          </a:p>
        </p:txBody>
      </p:sp>
      <p:sp>
        <p:nvSpPr>
          <p:cNvPr id="10" name="Rectangle 5"/>
          <p:cNvSpPr txBox="1"/>
          <p:nvPr/>
        </p:nvSpPr>
        <p:spPr>
          <a:xfrm>
            <a:off x="2539495" y="4391155"/>
            <a:ext cx="1872695" cy="7105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lnSpc>
                <a:spcPct val="95000"/>
              </a:lnSpc>
              <a:defRPr sz="2100">
                <a:solidFill>
                  <a:srgbClr val="FFFFFF"/>
                </a:solidFill>
              </a:defRPr>
            </a:pPr>
            <a:r>
              <a:rPr dirty="0"/>
              <a:t>Information </a:t>
            </a:r>
          </a:p>
          <a:p>
            <a:pPr algn="ctr">
              <a:lnSpc>
                <a:spcPct val="95000"/>
              </a:lnSpc>
              <a:defRPr sz="2100">
                <a:solidFill>
                  <a:srgbClr val="FFFFFF"/>
                </a:solidFill>
              </a:defRPr>
            </a:pPr>
            <a:r>
              <a:rPr dirty="0"/>
              <a:t>is valued</a:t>
            </a:r>
          </a:p>
        </p:txBody>
      </p:sp>
      <p:sp>
        <p:nvSpPr>
          <p:cNvPr id="11" name="Rectangle 6"/>
          <p:cNvSpPr txBox="1"/>
          <p:nvPr/>
        </p:nvSpPr>
        <p:spPr>
          <a:xfrm>
            <a:off x="3775915" y="2185552"/>
            <a:ext cx="1872694" cy="101219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95000"/>
              </a:lnSpc>
              <a:defRPr sz="2100">
                <a:solidFill>
                  <a:srgbClr val="FFFFFF"/>
                </a:solidFill>
              </a:defRPr>
            </a:lvl1pPr>
          </a:lstStyle>
          <a:p>
            <a:r>
              <a:rPr dirty="0"/>
              <a:t>Information is managed digitally</a:t>
            </a:r>
          </a:p>
        </p:txBody>
      </p:sp>
      <p:sp>
        <p:nvSpPr>
          <p:cNvPr id="12" name="Rectangle 7"/>
          <p:cNvSpPr txBox="1"/>
          <p:nvPr/>
        </p:nvSpPr>
        <p:spPr>
          <a:xfrm>
            <a:off x="4987315" y="4391155"/>
            <a:ext cx="1872694" cy="7105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95000"/>
              </a:lnSpc>
              <a:defRPr sz="2100">
                <a:solidFill>
                  <a:srgbClr val="FFFFFF"/>
                </a:solidFill>
              </a:defRPr>
            </a:lvl1pPr>
          </a:lstStyle>
          <a:p>
            <a:r>
              <a:rPr dirty="0"/>
              <a:t>Information is interoperable</a:t>
            </a:r>
          </a:p>
        </p:txBody>
      </p:sp>
      <p:sp>
        <p:nvSpPr>
          <p:cNvPr id="16" name="Rectangle 11"/>
          <p:cNvSpPr/>
          <p:nvPr/>
        </p:nvSpPr>
        <p:spPr>
          <a:xfrm>
            <a:off x="6791423" y="2402391"/>
            <a:ext cx="1978133" cy="1013354"/>
          </a:xfrm>
          <a:prstGeom prst="rect">
            <a:avLst/>
          </a:prstGeom>
          <a:solidFill>
            <a:srgbClr val="2C2B2D"/>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lnSpc>
                <a:spcPct val="95000"/>
              </a:lnSpc>
              <a:defRPr sz="2100">
                <a:solidFill>
                  <a:srgbClr val="FFFFFF"/>
                </a:solidFill>
              </a:defRPr>
            </a:lvl1pPr>
          </a:lstStyle>
          <a:p>
            <a:r>
              <a:t>Robust information management</a:t>
            </a:r>
          </a:p>
        </p:txBody>
      </p:sp>
      <p:sp>
        <p:nvSpPr>
          <p:cNvPr id="17" name="Oval 12"/>
          <p:cNvSpPr/>
          <p:nvPr/>
        </p:nvSpPr>
        <p:spPr>
          <a:xfrm>
            <a:off x="4604419" y="3994791"/>
            <a:ext cx="192023" cy="192023"/>
          </a:xfrm>
          <a:prstGeom prst="ellipse">
            <a:avLst/>
          </a:prstGeom>
          <a:solidFill>
            <a:srgbClr val="2C2B2D"/>
          </a:solidFill>
          <a:ln w="12700">
            <a:miter lim="400000"/>
          </a:ln>
        </p:spPr>
        <p:txBody>
          <a:bodyPr lIns="45719" rIns="45719" anchor="ctr"/>
          <a:lstStyle/>
          <a:p>
            <a:pPr algn="ctr">
              <a:defRPr sz="3200">
                <a:solidFill>
                  <a:srgbClr val="FFFFFF"/>
                </a:solidFill>
              </a:defRPr>
            </a:pPr>
            <a:endParaRPr/>
          </a:p>
        </p:txBody>
      </p:sp>
      <p:sp>
        <p:nvSpPr>
          <p:cNvPr id="18" name="Straight Connector 13"/>
          <p:cNvSpPr/>
          <p:nvPr/>
        </p:nvSpPr>
        <p:spPr>
          <a:xfrm flipV="1">
            <a:off x="4762573" y="3203089"/>
            <a:ext cx="2016225" cy="862313"/>
          </a:xfrm>
          <a:prstGeom prst="line">
            <a:avLst/>
          </a:prstGeom>
          <a:ln>
            <a:solidFill>
              <a:srgbClr val="2C2B2D"/>
            </a:solidFill>
          </a:ln>
        </p:spPr>
        <p:txBody>
          <a:bodyPr lIns="45719" rIns="45719"/>
          <a:lstStyle/>
          <a:p>
            <a:endParaRPr/>
          </a:p>
        </p:txBody>
      </p:sp>
      <p:grpSp>
        <p:nvGrpSpPr>
          <p:cNvPr id="19" name="Group 23"/>
          <p:cNvGrpSpPr/>
          <p:nvPr/>
        </p:nvGrpSpPr>
        <p:grpSpPr>
          <a:xfrm>
            <a:off x="7471965" y="4344670"/>
            <a:ext cx="760253" cy="429220"/>
            <a:chOff x="0" y="0"/>
            <a:chExt cx="760252" cy="429219"/>
          </a:xfrm>
        </p:grpSpPr>
        <p:sp>
          <p:nvSpPr>
            <p:cNvPr id="20" name="Freeform 24"/>
            <p:cNvSpPr/>
            <p:nvPr/>
          </p:nvSpPr>
          <p:spPr>
            <a:xfrm>
              <a:off x="168321" y="-1"/>
              <a:ext cx="591932" cy="429221"/>
            </a:xfrm>
            <a:custGeom>
              <a:avLst/>
              <a:gdLst/>
              <a:ahLst/>
              <a:cxnLst>
                <a:cxn ang="0">
                  <a:pos x="wd2" y="hd2"/>
                </a:cxn>
                <a:cxn ang="5400000">
                  <a:pos x="wd2" y="hd2"/>
                </a:cxn>
                <a:cxn ang="10800000">
                  <a:pos x="wd2" y="hd2"/>
                </a:cxn>
                <a:cxn ang="16200000">
                  <a:pos x="wd2" y="hd2"/>
                </a:cxn>
              </a:cxnLst>
              <a:rect l="0" t="0" r="r" b="b"/>
              <a:pathLst>
                <a:path w="21600" h="21600" extrusionOk="0">
                  <a:moveTo>
                    <a:pt x="20942" y="10876"/>
                  </a:moveTo>
                  <a:cubicBezTo>
                    <a:pt x="20175" y="10876"/>
                    <a:pt x="20175" y="10876"/>
                    <a:pt x="20175" y="10876"/>
                  </a:cubicBezTo>
                  <a:cubicBezTo>
                    <a:pt x="19846" y="9818"/>
                    <a:pt x="18859" y="6495"/>
                    <a:pt x="18859" y="6495"/>
                  </a:cubicBezTo>
                  <a:cubicBezTo>
                    <a:pt x="18530" y="5438"/>
                    <a:pt x="17872" y="4683"/>
                    <a:pt x="17214" y="4683"/>
                  </a:cubicBezTo>
                  <a:cubicBezTo>
                    <a:pt x="13815" y="4683"/>
                    <a:pt x="13815" y="4683"/>
                    <a:pt x="13815" y="4683"/>
                  </a:cubicBezTo>
                  <a:cubicBezTo>
                    <a:pt x="13815" y="302"/>
                    <a:pt x="13815" y="302"/>
                    <a:pt x="13815" y="302"/>
                  </a:cubicBezTo>
                  <a:cubicBezTo>
                    <a:pt x="13815" y="151"/>
                    <a:pt x="13706" y="0"/>
                    <a:pt x="13486" y="0"/>
                  </a:cubicBezTo>
                  <a:cubicBezTo>
                    <a:pt x="219" y="0"/>
                    <a:pt x="219" y="0"/>
                    <a:pt x="219" y="0"/>
                  </a:cubicBezTo>
                  <a:cubicBezTo>
                    <a:pt x="110" y="0"/>
                    <a:pt x="0" y="151"/>
                    <a:pt x="0" y="302"/>
                  </a:cubicBezTo>
                  <a:cubicBezTo>
                    <a:pt x="0" y="18428"/>
                    <a:pt x="0" y="18428"/>
                    <a:pt x="0" y="18428"/>
                  </a:cubicBezTo>
                  <a:cubicBezTo>
                    <a:pt x="0" y="18579"/>
                    <a:pt x="110" y="18881"/>
                    <a:pt x="219" y="18881"/>
                  </a:cubicBezTo>
                  <a:cubicBezTo>
                    <a:pt x="2083" y="18881"/>
                    <a:pt x="2083" y="18881"/>
                    <a:pt x="2083" y="18881"/>
                  </a:cubicBezTo>
                  <a:cubicBezTo>
                    <a:pt x="2193" y="20392"/>
                    <a:pt x="3180" y="21600"/>
                    <a:pt x="4276" y="21600"/>
                  </a:cubicBezTo>
                  <a:cubicBezTo>
                    <a:pt x="5482" y="21600"/>
                    <a:pt x="6469" y="20392"/>
                    <a:pt x="6579" y="18881"/>
                  </a:cubicBezTo>
                  <a:cubicBezTo>
                    <a:pt x="15131" y="18881"/>
                    <a:pt x="15131" y="18881"/>
                    <a:pt x="15131" y="18881"/>
                  </a:cubicBezTo>
                  <a:cubicBezTo>
                    <a:pt x="15241" y="20392"/>
                    <a:pt x="16227" y="21600"/>
                    <a:pt x="17434" y="21600"/>
                  </a:cubicBezTo>
                  <a:cubicBezTo>
                    <a:pt x="18640" y="21600"/>
                    <a:pt x="19517" y="20392"/>
                    <a:pt x="19736" y="18881"/>
                  </a:cubicBezTo>
                  <a:cubicBezTo>
                    <a:pt x="20942" y="18881"/>
                    <a:pt x="20942" y="18881"/>
                    <a:pt x="20942" y="18881"/>
                  </a:cubicBezTo>
                  <a:cubicBezTo>
                    <a:pt x="21381" y="18881"/>
                    <a:pt x="21600" y="18428"/>
                    <a:pt x="21600" y="17975"/>
                  </a:cubicBezTo>
                  <a:cubicBezTo>
                    <a:pt x="21600" y="11782"/>
                    <a:pt x="21600" y="11782"/>
                    <a:pt x="21600" y="11782"/>
                  </a:cubicBezTo>
                  <a:cubicBezTo>
                    <a:pt x="21600" y="11329"/>
                    <a:pt x="21381" y="10876"/>
                    <a:pt x="20942" y="10876"/>
                  </a:cubicBezTo>
                  <a:close/>
                  <a:moveTo>
                    <a:pt x="17214" y="5438"/>
                  </a:moveTo>
                  <a:cubicBezTo>
                    <a:pt x="17653" y="5438"/>
                    <a:pt x="18201" y="6042"/>
                    <a:pt x="18420" y="6646"/>
                  </a:cubicBezTo>
                  <a:cubicBezTo>
                    <a:pt x="18420" y="6797"/>
                    <a:pt x="19188" y="9667"/>
                    <a:pt x="19626" y="10876"/>
                  </a:cubicBezTo>
                  <a:cubicBezTo>
                    <a:pt x="13815" y="10876"/>
                    <a:pt x="13815" y="10876"/>
                    <a:pt x="13815" y="10876"/>
                  </a:cubicBezTo>
                  <a:cubicBezTo>
                    <a:pt x="13815" y="5438"/>
                    <a:pt x="13815" y="5438"/>
                    <a:pt x="13815" y="5438"/>
                  </a:cubicBezTo>
                  <a:lnTo>
                    <a:pt x="17214" y="5438"/>
                  </a:lnTo>
                  <a:close/>
                  <a:moveTo>
                    <a:pt x="439" y="604"/>
                  </a:moveTo>
                  <a:cubicBezTo>
                    <a:pt x="13267" y="604"/>
                    <a:pt x="13267" y="604"/>
                    <a:pt x="13267" y="604"/>
                  </a:cubicBezTo>
                  <a:cubicBezTo>
                    <a:pt x="13267" y="18126"/>
                    <a:pt x="13267" y="18126"/>
                    <a:pt x="13267" y="18126"/>
                  </a:cubicBezTo>
                  <a:cubicBezTo>
                    <a:pt x="6579" y="18126"/>
                    <a:pt x="6579" y="18126"/>
                    <a:pt x="6579" y="18126"/>
                  </a:cubicBezTo>
                  <a:cubicBezTo>
                    <a:pt x="6469" y="16464"/>
                    <a:pt x="5482" y="15256"/>
                    <a:pt x="4276" y="15256"/>
                  </a:cubicBezTo>
                  <a:cubicBezTo>
                    <a:pt x="3180" y="15256"/>
                    <a:pt x="2193" y="16464"/>
                    <a:pt x="2083" y="18126"/>
                  </a:cubicBezTo>
                  <a:cubicBezTo>
                    <a:pt x="439" y="18126"/>
                    <a:pt x="439" y="18126"/>
                    <a:pt x="439" y="18126"/>
                  </a:cubicBezTo>
                  <a:lnTo>
                    <a:pt x="439" y="604"/>
                  </a:lnTo>
                  <a:close/>
                  <a:moveTo>
                    <a:pt x="4276" y="20996"/>
                  </a:moveTo>
                  <a:cubicBezTo>
                    <a:pt x="3289" y="20996"/>
                    <a:pt x="2522" y="19787"/>
                    <a:pt x="2522" y="18428"/>
                  </a:cubicBezTo>
                  <a:cubicBezTo>
                    <a:pt x="2522" y="17069"/>
                    <a:pt x="3289" y="16011"/>
                    <a:pt x="4276" y="16011"/>
                  </a:cubicBezTo>
                  <a:cubicBezTo>
                    <a:pt x="5263" y="16011"/>
                    <a:pt x="6140" y="17069"/>
                    <a:pt x="6140" y="18428"/>
                  </a:cubicBezTo>
                  <a:cubicBezTo>
                    <a:pt x="6140" y="19787"/>
                    <a:pt x="5263" y="20996"/>
                    <a:pt x="4276" y="20996"/>
                  </a:cubicBezTo>
                  <a:close/>
                  <a:moveTo>
                    <a:pt x="17434" y="20996"/>
                  </a:moveTo>
                  <a:cubicBezTo>
                    <a:pt x="16447" y="20996"/>
                    <a:pt x="15570" y="19787"/>
                    <a:pt x="15570" y="18428"/>
                  </a:cubicBezTo>
                  <a:cubicBezTo>
                    <a:pt x="15570" y="17069"/>
                    <a:pt x="16447" y="16011"/>
                    <a:pt x="17434" y="16011"/>
                  </a:cubicBezTo>
                  <a:cubicBezTo>
                    <a:pt x="18420" y="16011"/>
                    <a:pt x="19188" y="17069"/>
                    <a:pt x="19188" y="18428"/>
                  </a:cubicBezTo>
                  <a:cubicBezTo>
                    <a:pt x="19188" y="18428"/>
                    <a:pt x="19188" y="18428"/>
                    <a:pt x="19188" y="18428"/>
                  </a:cubicBezTo>
                  <a:cubicBezTo>
                    <a:pt x="19188" y="18428"/>
                    <a:pt x="19188" y="18428"/>
                    <a:pt x="19188" y="18579"/>
                  </a:cubicBezTo>
                  <a:cubicBezTo>
                    <a:pt x="19188" y="19787"/>
                    <a:pt x="18420" y="20996"/>
                    <a:pt x="17434" y="20996"/>
                  </a:cubicBezTo>
                  <a:close/>
                  <a:moveTo>
                    <a:pt x="21161" y="17975"/>
                  </a:moveTo>
                  <a:cubicBezTo>
                    <a:pt x="21161" y="17975"/>
                    <a:pt x="21052" y="18126"/>
                    <a:pt x="20942" y="18126"/>
                  </a:cubicBezTo>
                  <a:cubicBezTo>
                    <a:pt x="19736" y="18126"/>
                    <a:pt x="19736" y="18126"/>
                    <a:pt x="19736" y="18126"/>
                  </a:cubicBezTo>
                  <a:cubicBezTo>
                    <a:pt x="19517" y="16464"/>
                    <a:pt x="18640" y="15256"/>
                    <a:pt x="17434" y="15256"/>
                  </a:cubicBezTo>
                  <a:cubicBezTo>
                    <a:pt x="16227" y="15256"/>
                    <a:pt x="15241" y="16464"/>
                    <a:pt x="15131" y="18126"/>
                  </a:cubicBezTo>
                  <a:cubicBezTo>
                    <a:pt x="13815" y="18126"/>
                    <a:pt x="13815" y="18126"/>
                    <a:pt x="13815" y="18126"/>
                  </a:cubicBezTo>
                  <a:cubicBezTo>
                    <a:pt x="13815" y="11631"/>
                    <a:pt x="13815" y="11631"/>
                    <a:pt x="13815" y="11631"/>
                  </a:cubicBezTo>
                  <a:cubicBezTo>
                    <a:pt x="20942" y="11631"/>
                    <a:pt x="20942" y="11631"/>
                    <a:pt x="20942" y="11631"/>
                  </a:cubicBezTo>
                  <a:cubicBezTo>
                    <a:pt x="21052" y="11631"/>
                    <a:pt x="21161" y="11631"/>
                    <a:pt x="21161" y="11782"/>
                  </a:cubicBezTo>
                  <a:lnTo>
                    <a:pt x="21161" y="17975"/>
                  </a:lnTo>
                  <a:close/>
                </a:path>
              </a:pathLst>
            </a:custGeom>
            <a:solidFill>
              <a:srgbClr val="FFFFFF"/>
            </a:solidFill>
            <a:ln w="12700" cap="flat">
              <a:noFill/>
              <a:miter lim="400000"/>
            </a:ln>
            <a:effectLst/>
          </p:spPr>
          <p:txBody>
            <a:bodyPr wrap="square" lIns="45719" tIns="45719" rIns="45719" bIns="45719" numCol="1" anchor="t">
              <a:noAutofit/>
            </a:bodyPr>
            <a:lstStyle/>
            <a:p>
              <a:pPr>
                <a:defRPr sz="3200"/>
              </a:pPr>
              <a:endParaRPr/>
            </a:p>
          </p:txBody>
        </p:sp>
        <p:sp>
          <p:nvSpPr>
            <p:cNvPr id="21" name="Freeform 25"/>
            <p:cNvSpPr/>
            <p:nvPr/>
          </p:nvSpPr>
          <p:spPr>
            <a:xfrm>
              <a:off x="0" y="-1"/>
              <a:ext cx="134658" cy="14029"/>
            </a:xfrm>
            <a:custGeom>
              <a:avLst/>
              <a:gdLst/>
              <a:ahLst/>
              <a:cxnLst>
                <a:cxn ang="0">
                  <a:pos x="wd2" y="hd2"/>
                </a:cxn>
                <a:cxn ang="5400000">
                  <a:pos x="wd2" y="hd2"/>
                </a:cxn>
                <a:cxn ang="10800000">
                  <a:pos x="wd2" y="hd2"/>
                </a:cxn>
                <a:cxn ang="16200000">
                  <a:pos x="wd2" y="hd2"/>
                </a:cxn>
              </a:cxnLst>
              <a:rect l="0" t="0" r="r" b="b"/>
              <a:pathLst>
                <a:path w="21600" h="21600" extrusionOk="0">
                  <a:moveTo>
                    <a:pt x="20160" y="0"/>
                  </a:moveTo>
                  <a:cubicBezTo>
                    <a:pt x="1440" y="0"/>
                    <a:pt x="1440" y="0"/>
                    <a:pt x="1440" y="0"/>
                  </a:cubicBezTo>
                  <a:cubicBezTo>
                    <a:pt x="480" y="0"/>
                    <a:pt x="0" y="5400"/>
                    <a:pt x="0" y="10800"/>
                  </a:cubicBezTo>
                  <a:cubicBezTo>
                    <a:pt x="0" y="16200"/>
                    <a:pt x="480" y="21600"/>
                    <a:pt x="1440" y="21600"/>
                  </a:cubicBezTo>
                  <a:cubicBezTo>
                    <a:pt x="20160" y="21600"/>
                    <a:pt x="20160" y="21600"/>
                    <a:pt x="20160" y="21600"/>
                  </a:cubicBezTo>
                  <a:cubicBezTo>
                    <a:pt x="21120" y="21600"/>
                    <a:pt x="21600" y="16200"/>
                    <a:pt x="21600" y="10800"/>
                  </a:cubicBezTo>
                  <a:cubicBezTo>
                    <a:pt x="21600" y="5400"/>
                    <a:pt x="21120" y="0"/>
                    <a:pt x="20160" y="0"/>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3200"/>
              </a:pPr>
              <a:endParaRPr/>
            </a:p>
          </p:txBody>
        </p:sp>
        <p:sp>
          <p:nvSpPr>
            <p:cNvPr id="22" name="Freeform 26"/>
            <p:cNvSpPr/>
            <p:nvPr/>
          </p:nvSpPr>
          <p:spPr>
            <a:xfrm>
              <a:off x="28053" y="66589"/>
              <a:ext cx="106605" cy="12701"/>
            </a:xfrm>
            <a:custGeom>
              <a:avLst/>
              <a:gdLst/>
              <a:ahLst/>
              <a:cxnLst>
                <a:cxn ang="0">
                  <a:pos x="wd2" y="hd2"/>
                </a:cxn>
                <a:cxn ang="5400000">
                  <a:pos x="wd2" y="hd2"/>
                </a:cxn>
                <a:cxn ang="10800000">
                  <a:pos x="wd2" y="hd2"/>
                </a:cxn>
                <a:cxn ang="16200000">
                  <a:pos x="wd2" y="hd2"/>
                </a:cxn>
              </a:cxnLst>
              <a:rect l="0" t="0" r="r" b="b"/>
              <a:pathLst>
                <a:path w="21600" h="21600" extrusionOk="0">
                  <a:moveTo>
                    <a:pt x="19749" y="0"/>
                  </a:moveTo>
                  <a:cubicBezTo>
                    <a:pt x="1234" y="0"/>
                    <a:pt x="1234" y="0"/>
                    <a:pt x="1234" y="0"/>
                  </a:cubicBezTo>
                  <a:cubicBezTo>
                    <a:pt x="617" y="0"/>
                    <a:pt x="0" y="5400"/>
                    <a:pt x="0" y="10800"/>
                  </a:cubicBezTo>
                  <a:cubicBezTo>
                    <a:pt x="0" y="16200"/>
                    <a:pt x="617" y="21600"/>
                    <a:pt x="1234" y="21600"/>
                  </a:cubicBezTo>
                  <a:cubicBezTo>
                    <a:pt x="19749" y="21600"/>
                    <a:pt x="19749" y="21600"/>
                    <a:pt x="19749" y="21600"/>
                  </a:cubicBezTo>
                  <a:cubicBezTo>
                    <a:pt x="20983" y="21600"/>
                    <a:pt x="21600" y="16200"/>
                    <a:pt x="21600" y="10800"/>
                  </a:cubicBezTo>
                  <a:cubicBezTo>
                    <a:pt x="21600" y="5400"/>
                    <a:pt x="20983" y="0"/>
                    <a:pt x="19749" y="0"/>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3200"/>
              </a:pPr>
              <a:endParaRPr/>
            </a:p>
          </p:txBody>
        </p:sp>
        <p:sp>
          <p:nvSpPr>
            <p:cNvPr id="23" name="Freeform 27"/>
            <p:cNvSpPr/>
            <p:nvPr/>
          </p:nvSpPr>
          <p:spPr>
            <a:xfrm>
              <a:off x="58911" y="131852"/>
              <a:ext cx="75747" cy="16833"/>
            </a:xfrm>
            <a:custGeom>
              <a:avLst/>
              <a:gdLst/>
              <a:ahLst/>
              <a:cxnLst>
                <a:cxn ang="0">
                  <a:pos x="wd2" y="hd2"/>
                </a:cxn>
                <a:cxn ang="5400000">
                  <a:pos x="wd2" y="hd2"/>
                </a:cxn>
                <a:cxn ang="10800000">
                  <a:pos x="wd2" y="hd2"/>
                </a:cxn>
                <a:cxn ang="16200000">
                  <a:pos x="wd2" y="hd2"/>
                </a:cxn>
              </a:cxnLst>
              <a:rect l="0" t="0" r="r" b="b"/>
              <a:pathLst>
                <a:path w="21600" h="21600" extrusionOk="0">
                  <a:moveTo>
                    <a:pt x="19008" y="0"/>
                  </a:moveTo>
                  <a:cubicBezTo>
                    <a:pt x="1728" y="0"/>
                    <a:pt x="1728" y="0"/>
                    <a:pt x="1728" y="0"/>
                  </a:cubicBezTo>
                  <a:cubicBezTo>
                    <a:pt x="864" y="0"/>
                    <a:pt x="0" y="4320"/>
                    <a:pt x="0" y="8640"/>
                  </a:cubicBezTo>
                  <a:cubicBezTo>
                    <a:pt x="0" y="12960"/>
                    <a:pt x="864" y="21600"/>
                    <a:pt x="1728" y="21600"/>
                  </a:cubicBezTo>
                  <a:cubicBezTo>
                    <a:pt x="19008" y="21600"/>
                    <a:pt x="19008" y="21600"/>
                    <a:pt x="19008" y="21600"/>
                  </a:cubicBezTo>
                  <a:cubicBezTo>
                    <a:pt x="20736" y="21600"/>
                    <a:pt x="21600" y="12960"/>
                    <a:pt x="21600" y="8640"/>
                  </a:cubicBezTo>
                  <a:cubicBezTo>
                    <a:pt x="21600" y="4320"/>
                    <a:pt x="20736" y="0"/>
                    <a:pt x="19008" y="0"/>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3200"/>
              </a:pPr>
              <a:endParaRPr/>
            </a:p>
          </p:txBody>
        </p:sp>
      </p:grpSp>
      <p:sp>
        <p:nvSpPr>
          <p:cNvPr id="24" name="Straight Connector 42"/>
          <p:cNvSpPr/>
          <p:nvPr/>
        </p:nvSpPr>
        <p:spPr>
          <a:xfrm>
            <a:off x="7020383" y="4559279"/>
            <a:ext cx="300096" cy="1"/>
          </a:xfrm>
          <a:prstGeom prst="line">
            <a:avLst/>
          </a:prstGeom>
          <a:ln>
            <a:solidFill>
              <a:srgbClr val="176490"/>
            </a:solidFill>
          </a:ln>
        </p:spPr>
        <p:txBody>
          <a:bodyPr lIns="45719" rIns="45719"/>
          <a:lstStyle/>
          <a:p>
            <a:endParaRPr/>
          </a:p>
        </p:txBody>
      </p:sp>
      <p:sp>
        <p:nvSpPr>
          <p:cNvPr id="25" name="Straight Connector 43"/>
          <p:cNvSpPr/>
          <p:nvPr/>
        </p:nvSpPr>
        <p:spPr>
          <a:xfrm>
            <a:off x="2198455" y="4559279"/>
            <a:ext cx="200320" cy="1"/>
          </a:xfrm>
          <a:prstGeom prst="line">
            <a:avLst/>
          </a:prstGeom>
          <a:ln>
            <a:solidFill>
              <a:schemeClr val="accent1"/>
            </a:solidFill>
          </a:ln>
        </p:spPr>
        <p:txBody>
          <a:bodyPr lIns="45719" rIns="45719"/>
          <a:lstStyle/>
          <a:p>
            <a:endParaRPr/>
          </a:p>
        </p:txBody>
      </p:sp>
      <p:sp>
        <p:nvSpPr>
          <p:cNvPr id="26" name="Straight Connector 46"/>
          <p:cNvSpPr/>
          <p:nvPr/>
        </p:nvSpPr>
        <p:spPr>
          <a:xfrm>
            <a:off x="3212263" y="2497587"/>
            <a:ext cx="263580" cy="96012"/>
          </a:xfrm>
          <a:prstGeom prst="line">
            <a:avLst/>
          </a:prstGeom>
          <a:ln>
            <a:solidFill>
              <a:schemeClr val="accent1"/>
            </a:solidFill>
          </a:ln>
        </p:spPr>
        <p:txBody>
          <a:bodyPr lIns="45719" rIns="45719"/>
          <a:lstStyle/>
          <a:p>
            <a:endParaRPr/>
          </a:p>
        </p:txBody>
      </p:sp>
      <p:grpSp>
        <p:nvGrpSpPr>
          <p:cNvPr id="27" name="Group 17"/>
          <p:cNvGrpSpPr/>
          <p:nvPr/>
        </p:nvGrpSpPr>
        <p:grpSpPr>
          <a:xfrm>
            <a:off x="2396231" y="2086106"/>
            <a:ext cx="822961" cy="822961"/>
            <a:chOff x="0" y="0"/>
            <a:chExt cx="822960" cy="822960"/>
          </a:xfrm>
        </p:grpSpPr>
        <p:sp>
          <p:nvSpPr>
            <p:cNvPr id="28" name="Oval 8"/>
            <p:cNvSpPr/>
            <p:nvPr/>
          </p:nvSpPr>
          <p:spPr>
            <a:xfrm>
              <a:off x="-1" y="-1"/>
              <a:ext cx="822962" cy="822962"/>
            </a:xfrm>
            <a:prstGeom prst="ellipse">
              <a:avLst/>
            </a:prstGeom>
            <a:solidFill>
              <a:srgbClr val="8064A2"/>
            </a:solidFill>
            <a:ln w="12700" cap="flat">
              <a:noFill/>
              <a:miter lim="400000"/>
            </a:ln>
            <a:effectLst/>
          </p:spPr>
          <p:txBody>
            <a:bodyPr wrap="square" lIns="45719" tIns="45719" rIns="45719" bIns="45719" numCol="1" anchor="t">
              <a:noAutofit/>
            </a:bodyPr>
            <a:lstStyle/>
            <a:p>
              <a:pPr>
                <a:defRPr sz="1800"/>
              </a:pPr>
              <a:endParaRPr/>
            </a:p>
          </p:txBody>
        </p:sp>
        <p:sp>
          <p:nvSpPr>
            <p:cNvPr id="29" name="Freeform 87"/>
            <p:cNvSpPr/>
            <p:nvPr/>
          </p:nvSpPr>
          <p:spPr>
            <a:xfrm>
              <a:off x="259998" y="102978"/>
              <a:ext cx="303830" cy="617005"/>
            </a:xfrm>
            <a:custGeom>
              <a:avLst/>
              <a:gdLst/>
              <a:ahLst/>
              <a:cxnLst>
                <a:cxn ang="0">
                  <a:pos x="wd2" y="hd2"/>
                </a:cxn>
                <a:cxn ang="5400000">
                  <a:pos x="wd2" y="hd2"/>
                </a:cxn>
                <a:cxn ang="10800000">
                  <a:pos x="wd2" y="hd2"/>
                </a:cxn>
                <a:cxn ang="16200000">
                  <a:pos x="wd2" y="hd2"/>
                </a:cxn>
              </a:cxnLst>
              <a:rect l="0" t="0" r="r" b="b"/>
              <a:pathLst>
                <a:path w="21423" h="21600" extrusionOk="0">
                  <a:moveTo>
                    <a:pt x="21348" y="11316"/>
                  </a:moveTo>
                  <a:cubicBezTo>
                    <a:pt x="12567" y="271"/>
                    <a:pt x="12567" y="271"/>
                    <a:pt x="12567" y="271"/>
                  </a:cubicBezTo>
                  <a:cubicBezTo>
                    <a:pt x="12403" y="109"/>
                    <a:pt x="12076" y="0"/>
                    <a:pt x="11694" y="0"/>
                  </a:cubicBezTo>
                  <a:cubicBezTo>
                    <a:pt x="9730" y="0"/>
                    <a:pt x="9730" y="0"/>
                    <a:pt x="9730" y="0"/>
                  </a:cubicBezTo>
                  <a:cubicBezTo>
                    <a:pt x="9348" y="0"/>
                    <a:pt x="9021" y="109"/>
                    <a:pt x="8857" y="271"/>
                  </a:cubicBezTo>
                  <a:cubicBezTo>
                    <a:pt x="76" y="11316"/>
                    <a:pt x="76" y="11316"/>
                    <a:pt x="76" y="11316"/>
                  </a:cubicBezTo>
                  <a:cubicBezTo>
                    <a:pt x="-88" y="11506"/>
                    <a:pt x="21" y="11723"/>
                    <a:pt x="348" y="11858"/>
                  </a:cubicBezTo>
                  <a:cubicBezTo>
                    <a:pt x="3512" y="13107"/>
                    <a:pt x="5094" y="14789"/>
                    <a:pt x="5312" y="17123"/>
                  </a:cubicBezTo>
                  <a:cubicBezTo>
                    <a:pt x="4494" y="17204"/>
                    <a:pt x="3839" y="17557"/>
                    <a:pt x="3839" y="17964"/>
                  </a:cubicBezTo>
                  <a:cubicBezTo>
                    <a:pt x="3621" y="20894"/>
                    <a:pt x="3621" y="20894"/>
                    <a:pt x="3621" y="20894"/>
                  </a:cubicBezTo>
                  <a:cubicBezTo>
                    <a:pt x="3621" y="20976"/>
                    <a:pt x="3730" y="21057"/>
                    <a:pt x="3894" y="21084"/>
                  </a:cubicBezTo>
                  <a:cubicBezTo>
                    <a:pt x="6076" y="21437"/>
                    <a:pt x="8367" y="21600"/>
                    <a:pt x="10712" y="21600"/>
                  </a:cubicBezTo>
                  <a:cubicBezTo>
                    <a:pt x="13057" y="21600"/>
                    <a:pt x="15348" y="21437"/>
                    <a:pt x="17530" y="21084"/>
                  </a:cubicBezTo>
                  <a:cubicBezTo>
                    <a:pt x="17694" y="21057"/>
                    <a:pt x="17803" y="20976"/>
                    <a:pt x="17803" y="20894"/>
                  </a:cubicBezTo>
                  <a:cubicBezTo>
                    <a:pt x="17585" y="17964"/>
                    <a:pt x="17585" y="17964"/>
                    <a:pt x="17585" y="17964"/>
                  </a:cubicBezTo>
                  <a:cubicBezTo>
                    <a:pt x="17585" y="17557"/>
                    <a:pt x="16930" y="17204"/>
                    <a:pt x="16112" y="17123"/>
                  </a:cubicBezTo>
                  <a:cubicBezTo>
                    <a:pt x="16385" y="14789"/>
                    <a:pt x="17912" y="13107"/>
                    <a:pt x="21076" y="11858"/>
                  </a:cubicBezTo>
                  <a:cubicBezTo>
                    <a:pt x="21403" y="11723"/>
                    <a:pt x="21512" y="11506"/>
                    <a:pt x="21348" y="11316"/>
                  </a:cubicBezTo>
                  <a:close/>
                  <a:moveTo>
                    <a:pt x="10603" y="9118"/>
                  </a:moveTo>
                  <a:cubicBezTo>
                    <a:pt x="10657" y="9118"/>
                    <a:pt x="10657" y="9118"/>
                    <a:pt x="10712" y="9118"/>
                  </a:cubicBezTo>
                  <a:cubicBezTo>
                    <a:pt x="10767" y="9118"/>
                    <a:pt x="10767" y="9118"/>
                    <a:pt x="10821" y="9118"/>
                  </a:cubicBezTo>
                  <a:cubicBezTo>
                    <a:pt x="11530" y="9145"/>
                    <a:pt x="12130" y="9443"/>
                    <a:pt x="12130" y="9823"/>
                  </a:cubicBezTo>
                  <a:cubicBezTo>
                    <a:pt x="12130" y="10203"/>
                    <a:pt x="11476" y="10529"/>
                    <a:pt x="10712" y="10529"/>
                  </a:cubicBezTo>
                  <a:cubicBezTo>
                    <a:pt x="9948" y="10529"/>
                    <a:pt x="9294" y="10203"/>
                    <a:pt x="9294" y="9823"/>
                  </a:cubicBezTo>
                  <a:cubicBezTo>
                    <a:pt x="9294" y="9443"/>
                    <a:pt x="9894" y="9145"/>
                    <a:pt x="10603" y="9118"/>
                  </a:cubicBezTo>
                  <a:close/>
                  <a:moveTo>
                    <a:pt x="16821" y="17991"/>
                  </a:moveTo>
                  <a:cubicBezTo>
                    <a:pt x="17039" y="20759"/>
                    <a:pt x="17039" y="20759"/>
                    <a:pt x="17039" y="20759"/>
                  </a:cubicBezTo>
                  <a:cubicBezTo>
                    <a:pt x="14967" y="21084"/>
                    <a:pt x="12839" y="21220"/>
                    <a:pt x="10712" y="21220"/>
                  </a:cubicBezTo>
                  <a:cubicBezTo>
                    <a:pt x="8585" y="21220"/>
                    <a:pt x="6457" y="21084"/>
                    <a:pt x="4385" y="20759"/>
                  </a:cubicBezTo>
                  <a:cubicBezTo>
                    <a:pt x="4603" y="17991"/>
                    <a:pt x="4603" y="17991"/>
                    <a:pt x="4603" y="17991"/>
                  </a:cubicBezTo>
                  <a:cubicBezTo>
                    <a:pt x="4603" y="17692"/>
                    <a:pt x="5094" y="17475"/>
                    <a:pt x="5639" y="17475"/>
                  </a:cubicBezTo>
                  <a:cubicBezTo>
                    <a:pt x="5694" y="17475"/>
                    <a:pt x="5694" y="17475"/>
                    <a:pt x="5694" y="17475"/>
                  </a:cubicBezTo>
                  <a:cubicBezTo>
                    <a:pt x="15730" y="17475"/>
                    <a:pt x="15730" y="17475"/>
                    <a:pt x="15730" y="17475"/>
                  </a:cubicBezTo>
                  <a:cubicBezTo>
                    <a:pt x="15785" y="17475"/>
                    <a:pt x="15785" y="17475"/>
                    <a:pt x="15785" y="17475"/>
                  </a:cubicBezTo>
                  <a:cubicBezTo>
                    <a:pt x="16330" y="17475"/>
                    <a:pt x="16821" y="17692"/>
                    <a:pt x="16821" y="17991"/>
                  </a:cubicBezTo>
                  <a:close/>
                  <a:moveTo>
                    <a:pt x="20585" y="11560"/>
                  </a:moveTo>
                  <a:cubicBezTo>
                    <a:pt x="17257" y="12889"/>
                    <a:pt x="15621" y="14653"/>
                    <a:pt x="15348" y="17095"/>
                  </a:cubicBezTo>
                  <a:cubicBezTo>
                    <a:pt x="6076" y="17095"/>
                    <a:pt x="6076" y="17095"/>
                    <a:pt x="6076" y="17095"/>
                  </a:cubicBezTo>
                  <a:cubicBezTo>
                    <a:pt x="5803" y="14653"/>
                    <a:pt x="4167" y="12889"/>
                    <a:pt x="839" y="11560"/>
                  </a:cubicBezTo>
                  <a:cubicBezTo>
                    <a:pt x="785" y="11533"/>
                    <a:pt x="730" y="11506"/>
                    <a:pt x="785" y="11451"/>
                  </a:cubicBezTo>
                  <a:cubicBezTo>
                    <a:pt x="9567" y="434"/>
                    <a:pt x="9567" y="434"/>
                    <a:pt x="9567" y="434"/>
                  </a:cubicBezTo>
                  <a:cubicBezTo>
                    <a:pt x="9567" y="380"/>
                    <a:pt x="9676" y="380"/>
                    <a:pt x="9730" y="380"/>
                  </a:cubicBezTo>
                  <a:cubicBezTo>
                    <a:pt x="10330" y="380"/>
                    <a:pt x="10330" y="380"/>
                    <a:pt x="10330" y="380"/>
                  </a:cubicBezTo>
                  <a:cubicBezTo>
                    <a:pt x="10330" y="8765"/>
                    <a:pt x="10330" y="8765"/>
                    <a:pt x="10330" y="8765"/>
                  </a:cubicBezTo>
                  <a:cubicBezTo>
                    <a:pt x="9294" y="8846"/>
                    <a:pt x="8530" y="9280"/>
                    <a:pt x="8530" y="9823"/>
                  </a:cubicBezTo>
                  <a:cubicBezTo>
                    <a:pt x="8530" y="10420"/>
                    <a:pt x="9512" y="10909"/>
                    <a:pt x="10712" y="10909"/>
                  </a:cubicBezTo>
                  <a:cubicBezTo>
                    <a:pt x="11912" y="10909"/>
                    <a:pt x="12894" y="10420"/>
                    <a:pt x="12894" y="9823"/>
                  </a:cubicBezTo>
                  <a:cubicBezTo>
                    <a:pt x="12894" y="9280"/>
                    <a:pt x="12130" y="8846"/>
                    <a:pt x="11094" y="8765"/>
                  </a:cubicBezTo>
                  <a:cubicBezTo>
                    <a:pt x="11094" y="380"/>
                    <a:pt x="11094" y="380"/>
                    <a:pt x="11094" y="380"/>
                  </a:cubicBezTo>
                  <a:cubicBezTo>
                    <a:pt x="11694" y="380"/>
                    <a:pt x="11694" y="380"/>
                    <a:pt x="11694" y="380"/>
                  </a:cubicBezTo>
                  <a:cubicBezTo>
                    <a:pt x="11803" y="380"/>
                    <a:pt x="11857" y="380"/>
                    <a:pt x="11857" y="407"/>
                  </a:cubicBezTo>
                  <a:cubicBezTo>
                    <a:pt x="20639" y="11451"/>
                    <a:pt x="20639" y="11451"/>
                    <a:pt x="20639" y="11451"/>
                  </a:cubicBezTo>
                  <a:cubicBezTo>
                    <a:pt x="20694" y="11506"/>
                    <a:pt x="20694" y="11533"/>
                    <a:pt x="20585" y="11560"/>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1800"/>
              </a:pPr>
              <a:endParaRPr/>
            </a:p>
          </p:txBody>
        </p:sp>
        <p:sp>
          <p:nvSpPr>
            <p:cNvPr id="30" name="Oval 14"/>
            <p:cNvSpPr/>
            <p:nvPr/>
          </p:nvSpPr>
          <p:spPr>
            <a:xfrm>
              <a:off x="98867" y="96012"/>
              <a:ext cx="626000" cy="626000"/>
            </a:xfrm>
            <a:prstGeom prst="ellipse">
              <a:avLst/>
            </a:prstGeom>
            <a:noFill/>
            <a:ln w="9525" cap="flat">
              <a:solidFill>
                <a:srgbClr val="FFFFFF"/>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31" name="Straight Connector 16"/>
            <p:cNvSpPr/>
            <p:nvPr/>
          </p:nvSpPr>
          <p:spPr>
            <a:xfrm flipV="1">
              <a:off x="190542" y="187688"/>
              <a:ext cx="442650" cy="442649"/>
            </a:xfrm>
            <a:prstGeom prst="line">
              <a:avLst/>
            </a:prstGeom>
            <a:noFill/>
            <a:ln w="9525" cap="flat">
              <a:solidFill>
                <a:srgbClr val="FFFFFF"/>
              </a:solidFill>
              <a:prstDash val="solid"/>
              <a:round/>
            </a:ln>
            <a:effectLst/>
          </p:spPr>
          <p:txBody>
            <a:bodyPr wrap="square" lIns="45719" tIns="45719" rIns="45719" bIns="45719" numCol="1" anchor="t">
              <a:noAutofit/>
            </a:bodyPr>
            <a:lstStyle/>
            <a:p>
              <a:endParaRPr/>
            </a:p>
          </p:txBody>
        </p:sp>
      </p:grpSp>
      <p:grpSp>
        <p:nvGrpSpPr>
          <p:cNvPr id="32" name="Group 19"/>
          <p:cNvGrpSpPr/>
          <p:nvPr/>
        </p:nvGrpSpPr>
        <p:grpSpPr>
          <a:xfrm>
            <a:off x="7320478" y="4147396"/>
            <a:ext cx="822961" cy="822961"/>
            <a:chOff x="0" y="0"/>
            <a:chExt cx="822960" cy="822960"/>
          </a:xfrm>
        </p:grpSpPr>
        <p:sp>
          <p:nvSpPr>
            <p:cNvPr id="33" name="Oval 61"/>
            <p:cNvSpPr/>
            <p:nvPr/>
          </p:nvSpPr>
          <p:spPr>
            <a:xfrm>
              <a:off x="-1" y="-1"/>
              <a:ext cx="822962" cy="822962"/>
            </a:xfrm>
            <a:prstGeom prst="ellipse">
              <a:avLst/>
            </a:prstGeom>
            <a:solidFill>
              <a:srgbClr val="1C5686"/>
            </a:solidFill>
            <a:ln w="12700" cap="flat">
              <a:noFill/>
              <a:miter lim="400000"/>
            </a:ln>
            <a:effectLst/>
          </p:spPr>
          <p:txBody>
            <a:bodyPr wrap="square" lIns="45719" tIns="45719" rIns="45719" bIns="45719" numCol="1" anchor="t">
              <a:noAutofit/>
            </a:bodyPr>
            <a:lstStyle/>
            <a:p>
              <a:pPr>
                <a:defRPr sz="1800"/>
              </a:pPr>
              <a:endParaRPr/>
            </a:p>
          </p:txBody>
        </p:sp>
        <p:sp>
          <p:nvSpPr>
            <p:cNvPr id="34" name="Freeform 123"/>
            <p:cNvSpPr/>
            <p:nvPr/>
          </p:nvSpPr>
          <p:spPr>
            <a:xfrm>
              <a:off x="136584" y="163174"/>
              <a:ext cx="522996" cy="524069"/>
            </a:xfrm>
            <a:custGeom>
              <a:avLst/>
              <a:gdLst/>
              <a:ahLst/>
              <a:cxnLst>
                <a:cxn ang="0">
                  <a:pos x="wd2" y="hd2"/>
                </a:cxn>
                <a:cxn ang="5400000">
                  <a:pos x="wd2" y="hd2"/>
                </a:cxn>
                <a:cxn ang="10800000">
                  <a:pos x="wd2" y="hd2"/>
                </a:cxn>
                <a:cxn ang="16200000">
                  <a:pos x="wd2" y="hd2"/>
                </a:cxn>
              </a:cxnLst>
              <a:rect l="0" t="0" r="r" b="b"/>
              <a:pathLst>
                <a:path w="21600" h="21573" extrusionOk="0">
                  <a:moveTo>
                    <a:pt x="17766" y="9977"/>
                  </a:moveTo>
                  <a:cubicBezTo>
                    <a:pt x="17702" y="9977"/>
                    <a:pt x="17606" y="9945"/>
                    <a:pt x="17574" y="9881"/>
                  </a:cubicBezTo>
                  <a:cubicBezTo>
                    <a:pt x="16903" y="8861"/>
                    <a:pt x="16903" y="8861"/>
                    <a:pt x="16903" y="8861"/>
                  </a:cubicBezTo>
                  <a:cubicBezTo>
                    <a:pt x="16232" y="8925"/>
                    <a:pt x="15593" y="8798"/>
                    <a:pt x="14954" y="8543"/>
                  </a:cubicBezTo>
                  <a:cubicBezTo>
                    <a:pt x="14027" y="9308"/>
                    <a:pt x="14027" y="9308"/>
                    <a:pt x="14027" y="9308"/>
                  </a:cubicBezTo>
                  <a:cubicBezTo>
                    <a:pt x="13963" y="9371"/>
                    <a:pt x="13836" y="9371"/>
                    <a:pt x="13772" y="9308"/>
                  </a:cubicBezTo>
                  <a:cubicBezTo>
                    <a:pt x="13164" y="8925"/>
                    <a:pt x="12685" y="8447"/>
                    <a:pt x="12302" y="7874"/>
                  </a:cubicBezTo>
                  <a:cubicBezTo>
                    <a:pt x="12238" y="7778"/>
                    <a:pt x="12238" y="7683"/>
                    <a:pt x="12302" y="7587"/>
                  </a:cubicBezTo>
                  <a:cubicBezTo>
                    <a:pt x="13069" y="6663"/>
                    <a:pt x="13069" y="6663"/>
                    <a:pt x="13069" y="6663"/>
                  </a:cubicBezTo>
                  <a:cubicBezTo>
                    <a:pt x="12813" y="6154"/>
                    <a:pt x="12717" y="5612"/>
                    <a:pt x="12717" y="5070"/>
                  </a:cubicBezTo>
                  <a:cubicBezTo>
                    <a:pt x="12717" y="4911"/>
                    <a:pt x="12717" y="4784"/>
                    <a:pt x="12717" y="4624"/>
                  </a:cubicBezTo>
                  <a:cubicBezTo>
                    <a:pt x="11727" y="3955"/>
                    <a:pt x="11727" y="3955"/>
                    <a:pt x="11727" y="3955"/>
                  </a:cubicBezTo>
                  <a:cubicBezTo>
                    <a:pt x="11631" y="3923"/>
                    <a:pt x="11599" y="3796"/>
                    <a:pt x="11631" y="3700"/>
                  </a:cubicBezTo>
                  <a:cubicBezTo>
                    <a:pt x="11822" y="3031"/>
                    <a:pt x="12142" y="2426"/>
                    <a:pt x="12557" y="1885"/>
                  </a:cubicBezTo>
                  <a:cubicBezTo>
                    <a:pt x="12621" y="1789"/>
                    <a:pt x="12749" y="1789"/>
                    <a:pt x="12813" y="1821"/>
                  </a:cubicBezTo>
                  <a:cubicBezTo>
                    <a:pt x="13963" y="2235"/>
                    <a:pt x="13963" y="2235"/>
                    <a:pt x="13963" y="2235"/>
                  </a:cubicBezTo>
                  <a:cubicBezTo>
                    <a:pt x="14475" y="1789"/>
                    <a:pt x="15082" y="1470"/>
                    <a:pt x="15785" y="1343"/>
                  </a:cubicBezTo>
                  <a:cubicBezTo>
                    <a:pt x="16104" y="164"/>
                    <a:pt x="16104" y="164"/>
                    <a:pt x="16104" y="164"/>
                  </a:cubicBezTo>
                  <a:cubicBezTo>
                    <a:pt x="16136" y="69"/>
                    <a:pt x="16200" y="5"/>
                    <a:pt x="16296" y="5"/>
                  </a:cubicBezTo>
                  <a:cubicBezTo>
                    <a:pt x="16999" y="-27"/>
                    <a:pt x="17702" y="100"/>
                    <a:pt x="18341" y="323"/>
                  </a:cubicBezTo>
                  <a:cubicBezTo>
                    <a:pt x="18437" y="355"/>
                    <a:pt x="18501" y="451"/>
                    <a:pt x="18501" y="546"/>
                  </a:cubicBezTo>
                  <a:cubicBezTo>
                    <a:pt x="18437" y="1757"/>
                    <a:pt x="18437" y="1757"/>
                    <a:pt x="18437" y="1757"/>
                  </a:cubicBezTo>
                  <a:cubicBezTo>
                    <a:pt x="19044" y="2108"/>
                    <a:pt x="19523" y="2617"/>
                    <a:pt x="19843" y="3223"/>
                  </a:cubicBezTo>
                  <a:cubicBezTo>
                    <a:pt x="21057" y="3159"/>
                    <a:pt x="21057" y="3159"/>
                    <a:pt x="21057" y="3159"/>
                  </a:cubicBezTo>
                  <a:cubicBezTo>
                    <a:pt x="21153" y="3159"/>
                    <a:pt x="21249" y="3223"/>
                    <a:pt x="21280" y="3318"/>
                  </a:cubicBezTo>
                  <a:cubicBezTo>
                    <a:pt x="21504" y="3860"/>
                    <a:pt x="21600" y="4465"/>
                    <a:pt x="21600" y="5070"/>
                  </a:cubicBezTo>
                  <a:cubicBezTo>
                    <a:pt x="21600" y="5166"/>
                    <a:pt x="21600" y="5261"/>
                    <a:pt x="21600" y="5357"/>
                  </a:cubicBezTo>
                  <a:cubicBezTo>
                    <a:pt x="21600" y="5453"/>
                    <a:pt x="21536" y="5516"/>
                    <a:pt x="21440" y="5548"/>
                  </a:cubicBezTo>
                  <a:cubicBezTo>
                    <a:pt x="20258" y="5867"/>
                    <a:pt x="20258" y="5867"/>
                    <a:pt x="20258" y="5867"/>
                  </a:cubicBezTo>
                  <a:cubicBezTo>
                    <a:pt x="20098" y="6536"/>
                    <a:pt x="19779" y="7141"/>
                    <a:pt x="19331" y="7651"/>
                  </a:cubicBezTo>
                  <a:cubicBezTo>
                    <a:pt x="19747" y="8798"/>
                    <a:pt x="19747" y="8798"/>
                    <a:pt x="19747" y="8798"/>
                  </a:cubicBezTo>
                  <a:cubicBezTo>
                    <a:pt x="19779" y="8861"/>
                    <a:pt x="19747" y="8989"/>
                    <a:pt x="19683" y="9021"/>
                  </a:cubicBezTo>
                  <a:cubicBezTo>
                    <a:pt x="19108" y="9467"/>
                    <a:pt x="18501" y="9785"/>
                    <a:pt x="17830" y="9977"/>
                  </a:cubicBezTo>
                  <a:cubicBezTo>
                    <a:pt x="17798" y="9977"/>
                    <a:pt x="17798" y="9977"/>
                    <a:pt x="17766" y="9977"/>
                  </a:cubicBezTo>
                  <a:close/>
                  <a:moveTo>
                    <a:pt x="17031" y="8384"/>
                  </a:moveTo>
                  <a:cubicBezTo>
                    <a:pt x="17095" y="8384"/>
                    <a:pt x="17191" y="8415"/>
                    <a:pt x="17222" y="8479"/>
                  </a:cubicBezTo>
                  <a:cubicBezTo>
                    <a:pt x="17862" y="9499"/>
                    <a:pt x="17862" y="9499"/>
                    <a:pt x="17862" y="9499"/>
                  </a:cubicBezTo>
                  <a:cubicBezTo>
                    <a:pt x="18373" y="9339"/>
                    <a:pt x="18852" y="9085"/>
                    <a:pt x="19267" y="8798"/>
                  </a:cubicBezTo>
                  <a:cubicBezTo>
                    <a:pt x="18852" y="7683"/>
                    <a:pt x="18852" y="7683"/>
                    <a:pt x="18852" y="7683"/>
                  </a:cubicBezTo>
                  <a:cubicBezTo>
                    <a:pt x="18820" y="7587"/>
                    <a:pt x="18852" y="7492"/>
                    <a:pt x="18916" y="7428"/>
                  </a:cubicBezTo>
                  <a:cubicBezTo>
                    <a:pt x="19395" y="6950"/>
                    <a:pt x="19715" y="6313"/>
                    <a:pt x="19843" y="5644"/>
                  </a:cubicBezTo>
                  <a:cubicBezTo>
                    <a:pt x="19843" y="5548"/>
                    <a:pt x="19907" y="5485"/>
                    <a:pt x="20002" y="5453"/>
                  </a:cubicBezTo>
                  <a:cubicBezTo>
                    <a:pt x="21153" y="5166"/>
                    <a:pt x="21153" y="5166"/>
                    <a:pt x="21153" y="5166"/>
                  </a:cubicBezTo>
                  <a:cubicBezTo>
                    <a:pt x="21153" y="5134"/>
                    <a:pt x="21153" y="5102"/>
                    <a:pt x="21153" y="5070"/>
                  </a:cubicBezTo>
                  <a:cubicBezTo>
                    <a:pt x="21153" y="4561"/>
                    <a:pt x="21089" y="4083"/>
                    <a:pt x="20929" y="3605"/>
                  </a:cubicBezTo>
                  <a:cubicBezTo>
                    <a:pt x="19747" y="3669"/>
                    <a:pt x="19747" y="3669"/>
                    <a:pt x="19747" y="3669"/>
                  </a:cubicBezTo>
                  <a:cubicBezTo>
                    <a:pt x="19651" y="3669"/>
                    <a:pt x="19555" y="3605"/>
                    <a:pt x="19523" y="3541"/>
                  </a:cubicBezTo>
                  <a:cubicBezTo>
                    <a:pt x="19204" y="2904"/>
                    <a:pt x="18724" y="2426"/>
                    <a:pt x="18085" y="2108"/>
                  </a:cubicBezTo>
                  <a:cubicBezTo>
                    <a:pt x="18021" y="2044"/>
                    <a:pt x="17957" y="1980"/>
                    <a:pt x="17989" y="1885"/>
                  </a:cubicBezTo>
                  <a:cubicBezTo>
                    <a:pt x="18053" y="706"/>
                    <a:pt x="18053" y="706"/>
                    <a:pt x="18053" y="706"/>
                  </a:cubicBezTo>
                  <a:cubicBezTo>
                    <a:pt x="17542" y="515"/>
                    <a:pt x="17031" y="451"/>
                    <a:pt x="16520" y="451"/>
                  </a:cubicBezTo>
                  <a:cubicBezTo>
                    <a:pt x="16520" y="451"/>
                    <a:pt x="16488" y="451"/>
                    <a:pt x="16488" y="451"/>
                  </a:cubicBezTo>
                  <a:cubicBezTo>
                    <a:pt x="16168" y="1598"/>
                    <a:pt x="16168" y="1598"/>
                    <a:pt x="16168" y="1598"/>
                  </a:cubicBezTo>
                  <a:cubicBezTo>
                    <a:pt x="16136" y="1661"/>
                    <a:pt x="16072" y="1725"/>
                    <a:pt x="15976" y="1757"/>
                  </a:cubicBezTo>
                  <a:cubicBezTo>
                    <a:pt x="15305" y="1853"/>
                    <a:pt x="14666" y="2171"/>
                    <a:pt x="14155" y="2649"/>
                  </a:cubicBezTo>
                  <a:cubicBezTo>
                    <a:pt x="14123" y="2713"/>
                    <a:pt x="14027" y="2745"/>
                    <a:pt x="13931" y="2713"/>
                  </a:cubicBezTo>
                  <a:cubicBezTo>
                    <a:pt x="12813" y="2299"/>
                    <a:pt x="12813" y="2299"/>
                    <a:pt x="12813" y="2299"/>
                  </a:cubicBezTo>
                  <a:cubicBezTo>
                    <a:pt x="12493" y="2713"/>
                    <a:pt x="12270" y="3191"/>
                    <a:pt x="12110" y="3669"/>
                  </a:cubicBezTo>
                  <a:cubicBezTo>
                    <a:pt x="13101" y="4338"/>
                    <a:pt x="13101" y="4338"/>
                    <a:pt x="13101" y="4338"/>
                  </a:cubicBezTo>
                  <a:cubicBezTo>
                    <a:pt x="13164" y="4369"/>
                    <a:pt x="13196" y="4465"/>
                    <a:pt x="13196" y="4561"/>
                  </a:cubicBezTo>
                  <a:cubicBezTo>
                    <a:pt x="13164" y="4720"/>
                    <a:pt x="13164" y="4879"/>
                    <a:pt x="13164" y="5070"/>
                  </a:cubicBezTo>
                  <a:cubicBezTo>
                    <a:pt x="13164" y="5580"/>
                    <a:pt x="13260" y="6122"/>
                    <a:pt x="13516" y="6568"/>
                  </a:cubicBezTo>
                  <a:cubicBezTo>
                    <a:pt x="13548" y="6663"/>
                    <a:pt x="13548" y="6759"/>
                    <a:pt x="13484" y="6823"/>
                  </a:cubicBezTo>
                  <a:cubicBezTo>
                    <a:pt x="12749" y="7746"/>
                    <a:pt x="12749" y="7746"/>
                    <a:pt x="12749" y="7746"/>
                  </a:cubicBezTo>
                  <a:cubicBezTo>
                    <a:pt x="13069" y="8192"/>
                    <a:pt x="13452" y="8543"/>
                    <a:pt x="13867" y="8861"/>
                  </a:cubicBezTo>
                  <a:cubicBezTo>
                    <a:pt x="14794" y="8097"/>
                    <a:pt x="14794" y="8097"/>
                    <a:pt x="14794" y="8097"/>
                  </a:cubicBezTo>
                  <a:cubicBezTo>
                    <a:pt x="14858" y="8065"/>
                    <a:pt x="14954" y="8033"/>
                    <a:pt x="15050" y="8065"/>
                  </a:cubicBezTo>
                  <a:cubicBezTo>
                    <a:pt x="15497" y="8320"/>
                    <a:pt x="16008" y="8415"/>
                    <a:pt x="16520" y="8415"/>
                  </a:cubicBezTo>
                  <a:cubicBezTo>
                    <a:pt x="16679" y="8415"/>
                    <a:pt x="16839" y="8415"/>
                    <a:pt x="16999" y="8384"/>
                  </a:cubicBezTo>
                  <a:cubicBezTo>
                    <a:pt x="16999" y="8384"/>
                    <a:pt x="17031" y="8384"/>
                    <a:pt x="17031" y="8384"/>
                  </a:cubicBezTo>
                  <a:close/>
                  <a:moveTo>
                    <a:pt x="16520" y="6313"/>
                  </a:moveTo>
                  <a:cubicBezTo>
                    <a:pt x="15849" y="6313"/>
                    <a:pt x="15273" y="5739"/>
                    <a:pt x="15273" y="5070"/>
                  </a:cubicBezTo>
                  <a:cubicBezTo>
                    <a:pt x="15273" y="4369"/>
                    <a:pt x="15849" y="3828"/>
                    <a:pt x="16520" y="3828"/>
                  </a:cubicBezTo>
                  <a:cubicBezTo>
                    <a:pt x="17222" y="3828"/>
                    <a:pt x="17766" y="4369"/>
                    <a:pt x="17766" y="5070"/>
                  </a:cubicBezTo>
                  <a:cubicBezTo>
                    <a:pt x="17766" y="5739"/>
                    <a:pt x="17222" y="6313"/>
                    <a:pt x="16520" y="6313"/>
                  </a:cubicBezTo>
                  <a:close/>
                  <a:moveTo>
                    <a:pt x="16520" y="4274"/>
                  </a:moveTo>
                  <a:cubicBezTo>
                    <a:pt x="16072" y="4274"/>
                    <a:pt x="15721" y="4624"/>
                    <a:pt x="15721" y="5070"/>
                  </a:cubicBezTo>
                  <a:cubicBezTo>
                    <a:pt x="15721" y="5516"/>
                    <a:pt x="16072" y="5867"/>
                    <a:pt x="16520" y="5867"/>
                  </a:cubicBezTo>
                  <a:cubicBezTo>
                    <a:pt x="16967" y="5867"/>
                    <a:pt x="17318" y="5516"/>
                    <a:pt x="17318" y="5070"/>
                  </a:cubicBezTo>
                  <a:cubicBezTo>
                    <a:pt x="17318" y="4624"/>
                    <a:pt x="16967" y="4274"/>
                    <a:pt x="16520" y="4274"/>
                  </a:cubicBezTo>
                  <a:close/>
                  <a:moveTo>
                    <a:pt x="8244" y="21573"/>
                  </a:moveTo>
                  <a:cubicBezTo>
                    <a:pt x="8180" y="21573"/>
                    <a:pt x="8180" y="21573"/>
                    <a:pt x="8180" y="21573"/>
                  </a:cubicBezTo>
                  <a:cubicBezTo>
                    <a:pt x="8052" y="21573"/>
                    <a:pt x="7988" y="21509"/>
                    <a:pt x="7956" y="21414"/>
                  </a:cubicBezTo>
                  <a:cubicBezTo>
                    <a:pt x="7445" y="19566"/>
                    <a:pt x="7445" y="19566"/>
                    <a:pt x="7445" y="19566"/>
                  </a:cubicBezTo>
                  <a:cubicBezTo>
                    <a:pt x="6646" y="19470"/>
                    <a:pt x="5879" y="19215"/>
                    <a:pt x="5176" y="18833"/>
                  </a:cubicBezTo>
                  <a:cubicBezTo>
                    <a:pt x="3611" y="19980"/>
                    <a:pt x="3611" y="19980"/>
                    <a:pt x="3611" y="19980"/>
                  </a:cubicBezTo>
                  <a:cubicBezTo>
                    <a:pt x="3547" y="20044"/>
                    <a:pt x="3451" y="20044"/>
                    <a:pt x="3355" y="19980"/>
                  </a:cubicBezTo>
                  <a:cubicBezTo>
                    <a:pt x="2748" y="19534"/>
                    <a:pt x="2205" y="19024"/>
                    <a:pt x="1757" y="18419"/>
                  </a:cubicBezTo>
                  <a:cubicBezTo>
                    <a:pt x="1693" y="18355"/>
                    <a:pt x="1693" y="18260"/>
                    <a:pt x="1757" y="18164"/>
                  </a:cubicBezTo>
                  <a:cubicBezTo>
                    <a:pt x="2876" y="16603"/>
                    <a:pt x="2876" y="16603"/>
                    <a:pt x="2876" y="16603"/>
                  </a:cubicBezTo>
                  <a:cubicBezTo>
                    <a:pt x="2396" y="15870"/>
                    <a:pt x="2109" y="15074"/>
                    <a:pt x="1981" y="14214"/>
                  </a:cubicBezTo>
                  <a:cubicBezTo>
                    <a:pt x="160" y="13704"/>
                    <a:pt x="160" y="13704"/>
                    <a:pt x="160" y="13704"/>
                  </a:cubicBezTo>
                  <a:cubicBezTo>
                    <a:pt x="64" y="13672"/>
                    <a:pt x="0" y="13577"/>
                    <a:pt x="0" y="13481"/>
                  </a:cubicBezTo>
                  <a:cubicBezTo>
                    <a:pt x="0" y="13449"/>
                    <a:pt x="0" y="13385"/>
                    <a:pt x="0" y="13322"/>
                  </a:cubicBezTo>
                  <a:cubicBezTo>
                    <a:pt x="0" y="12653"/>
                    <a:pt x="64" y="11952"/>
                    <a:pt x="256" y="11283"/>
                  </a:cubicBezTo>
                  <a:cubicBezTo>
                    <a:pt x="256" y="11187"/>
                    <a:pt x="351" y="11123"/>
                    <a:pt x="447" y="11123"/>
                  </a:cubicBezTo>
                  <a:cubicBezTo>
                    <a:pt x="2364" y="11060"/>
                    <a:pt x="2364" y="11060"/>
                    <a:pt x="2364" y="11060"/>
                  </a:cubicBezTo>
                  <a:cubicBezTo>
                    <a:pt x="2652" y="10295"/>
                    <a:pt x="3099" y="9594"/>
                    <a:pt x="3643" y="8989"/>
                  </a:cubicBezTo>
                  <a:cubicBezTo>
                    <a:pt x="2908" y="7269"/>
                    <a:pt x="2908" y="7269"/>
                    <a:pt x="2908" y="7269"/>
                  </a:cubicBezTo>
                  <a:cubicBezTo>
                    <a:pt x="2844" y="7173"/>
                    <a:pt x="2876" y="7077"/>
                    <a:pt x="2972" y="7014"/>
                  </a:cubicBezTo>
                  <a:cubicBezTo>
                    <a:pt x="3515" y="6536"/>
                    <a:pt x="4154" y="6122"/>
                    <a:pt x="4825" y="5835"/>
                  </a:cubicBezTo>
                  <a:cubicBezTo>
                    <a:pt x="4921" y="5771"/>
                    <a:pt x="5017" y="5803"/>
                    <a:pt x="5080" y="5867"/>
                  </a:cubicBezTo>
                  <a:cubicBezTo>
                    <a:pt x="6359" y="7300"/>
                    <a:pt x="6359" y="7300"/>
                    <a:pt x="6359" y="7300"/>
                  </a:cubicBezTo>
                  <a:cubicBezTo>
                    <a:pt x="6966" y="7109"/>
                    <a:pt x="7605" y="7014"/>
                    <a:pt x="8244" y="7014"/>
                  </a:cubicBezTo>
                  <a:cubicBezTo>
                    <a:pt x="8436" y="7014"/>
                    <a:pt x="8627" y="7046"/>
                    <a:pt x="8819" y="7046"/>
                  </a:cubicBezTo>
                  <a:cubicBezTo>
                    <a:pt x="9714" y="5389"/>
                    <a:pt x="9714" y="5389"/>
                    <a:pt x="9714" y="5389"/>
                  </a:cubicBezTo>
                  <a:cubicBezTo>
                    <a:pt x="9778" y="5293"/>
                    <a:pt x="9873" y="5230"/>
                    <a:pt x="9969" y="5261"/>
                  </a:cubicBezTo>
                  <a:cubicBezTo>
                    <a:pt x="10704" y="5421"/>
                    <a:pt x="11407" y="5676"/>
                    <a:pt x="12078" y="6026"/>
                  </a:cubicBezTo>
                  <a:cubicBezTo>
                    <a:pt x="12142" y="6058"/>
                    <a:pt x="12206" y="6154"/>
                    <a:pt x="12174" y="6249"/>
                  </a:cubicBezTo>
                  <a:cubicBezTo>
                    <a:pt x="11854" y="8129"/>
                    <a:pt x="11854" y="8129"/>
                    <a:pt x="11854" y="8129"/>
                  </a:cubicBezTo>
                  <a:cubicBezTo>
                    <a:pt x="12493" y="8607"/>
                    <a:pt x="13101" y="9180"/>
                    <a:pt x="13516" y="9849"/>
                  </a:cubicBezTo>
                  <a:cubicBezTo>
                    <a:pt x="15401" y="9531"/>
                    <a:pt x="15401" y="9531"/>
                    <a:pt x="15401" y="9531"/>
                  </a:cubicBezTo>
                  <a:cubicBezTo>
                    <a:pt x="15497" y="9499"/>
                    <a:pt x="15625" y="9562"/>
                    <a:pt x="15657" y="9626"/>
                  </a:cubicBezTo>
                  <a:cubicBezTo>
                    <a:pt x="15976" y="10327"/>
                    <a:pt x="16232" y="11028"/>
                    <a:pt x="16392" y="11761"/>
                  </a:cubicBezTo>
                  <a:cubicBezTo>
                    <a:pt x="16392" y="11856"/>
                    <a:pt x="16360" y="11952"/>
                    <a:pt x="16264" y="12015"/>
                  </a:cubicBezTo>
                  <a:cubicBezTo>
                    <a:pt x="14570" y="12908"/>
                    <a:pt x="14570" y="12908"/>
                    <a:pt x="14570" y="12908"/>
                  </a:cubicBezTo>
                  <a:cubicBezTo>
                    <a:pt x="14570" y="13035"/>
                    <a:pt x="14570" y="13194"/>
                    <a:pt x="14570" y="13322"/>
                  </a:cubicBezTo>
                  <a:cubicBezTo>
                    <a:pt x="14570" y="13959"/>
                    <a:pt x="14475" y="14596"/>
                    <a:pt x="14283" y="15233"/>
                  </a:cubicBezTo>
                  <a:cubicBezTo>
                    <a:pt x="15721" y="16508"/>
                    <a:pt x="15721" y="16508"/>
                    <a:pt x="15721" y="16508"/>
                  </a:cubicBezTo>
                  <a:cubicBezTo>
                    <a:pt x="15785" y="16571"/>
                    <a:pt x="15817" y="16667"/>
                    <a:pt x="15785" y="16762"/>
                  </a:cubicBezTo>
                  <a:cubicBezTo>
                    <a:pt x="15465" y="17431"/>
                    <a:pt x="15050" y="18069"/>
                    <a:pt x="14570" y="18642"/>
                  </a:cubicBezTo>
                  <a:cubicBezTo>
                    <a:pt x="14507" y="18738"/>
                    <a:pt x="14411" y="18738"/>
                    <a:pt x="14315" y="18706"/>
                  </a:cubicBezTo>
                  <a:cubicBezTo>
                    <a:pt x="12557" y="17941"/>
                    <a:pt x="12557" y="17941"/>
                    <a:pt x="12557" y="17941"/>
                  </a:cubicBezTo>
                  <a:cubicBezTo>
                    <a:pt x="11982" y="18483"/>
                    <a:pt x="11343" y="18897"/>
                    <a:pt x="10640" y="19184"/>
                  </a:cubicBezTo>
                  <a:cubicBezTo>
                    <a:pt x="10544" y="21095"/>
                    <a:pt x="10544" y="21095"/>
                    <a:pt x="10544" y="21095"/>
                  </a:cubicBezTo>
                  <a:cubicBezTo>
                    <a:pt x="10544" y="21191"/>
                    <a:pt x="10480" y="21286"/>
                    <a:pt x="10385" y="21286"/>
                  </a:cubicBezTo>
                  <a:cubicBezTo>
                    <a:pt x="9682" y="21477"/>
                    <a:pt x="8979" y="21573"/>
                    <a:pt x="8244" y="21573"/>
                  </a:cubicBezTo>
                  <a:close/>
                  <a:moveTo>
                    <a:pt x="5144" y="18323"/>
                  </a:moveTo>
                  <a:cubicBezTo>
                    <a:pt x="5176" y="18323"/>
                    <a:pt x="5240" y="18355"/>
                    <a:pt x="5272" y="18355"/>
                  </a:cubicBezTo>
                  <a:cubicBezTo>
                    <a:pt x="6007" y="18801"/>
                    <a:pt x="6806" y="19056"/>
                    <a:pt x="7637" y="19152"/>
                  </a:cubicBezTo>
                  <a:cubicBezTo>
                    <a:pt x="7733" y="19152"/>
                    <a:pt x="7796" y="19215"/>
                    <a:pt x="7828" y="19311"/>
                  </a:cubicBezTo>
                  <a:cubicBezTo>
                    <a:pt x="8340" y="21127"/>
                    <a:pt x="8340" y="21127"/>
                    <a:pt x="8340" y="21127"/>
                  </a:cubicBezTo>
                  <a:cubicBezTo>
                    <a:pt x="8947" y="21127"/>
                    <a:pt x="9522" y="21031"/>
                    <a:pt x="10097" y="20904"/>
                  </a:cubicBezTo>
                  <a:cubicBezTo>
                    <a:pt x="10193" y="19024"/>
                    <a:pt x="10193" y="19024"/>
                    <a:pt x="10193" y="19024"/>
                  </a:cubicBezTo>
                  <a:cubicBezTo>
                    <a:pt x="10193" y="18929"/>
                    <a:pt x="10257" y="18833"/>
                    <a:pt x="10321" y="18801"/>
                  </a:cubicBezTo>
                  <a:cubicBezTo>
                    <a:pt x="11088" y="18515"/>
                    <a:pt x="11759" y="18100"/>
                    <a:pt x="12366" y="17527"/>
                  </a:cubicBezTo>
                  <a:cubicBezTo>
                    <a:pt x="12430" y="17463"/>
                    <a:pt x="12525" y="17431"/>
                    <a:pt x="12589" y="17463"/>
                  </a:cubicBezTo>
                  <a:cubicBezTo>
                    <a:pt x="14347" y="18228"/>
                    <a:pt x="14347" y="18228"/>
                    <a:pt x="14347" y="18228"/>
                  </a:cubicBezTo>
                  <a:cubicBezTo>
                    <a:pt x="14730" y="17750"/>
                    <a:pt x="15050" y="17240"/>
                    <a:pt x="15305" y="16731"/>
                  </a:cubicBezTo>
                  <a:cubicBezTo>
                    <a:pt x="13867" y="15456"/>
                    <a:pt x="13867" y="15456"/>
                    <a:pt x="13867" y="15456"/>
                  </a:cubicBezTo>
                  <a:cubicBezTo>
                    <a:pt x="13804" y="15392"/>
                    <a:pt x="13772" y="15297"/>
                    <a:pt x="13804" y="15233"/>
                  </a:cubicBezTo>
                  <a:cubicBezTo>
                    <a:pt x="14027" y="14596"/>
                    <a:pt x="14123" y="13959"/>
                    <a:pt x="14123" y="13322"/>
                  </a:cubicBezTo>
                  <a:cubicBezTo>
                    <a:pt x="14123" y="13162"/>
                    <a:pt x="14123" y="12971"/>
                    <a:pt x="14091" y="12780"/>
                  </a:cubicBezTo>
                  <a:cubicBezTo>
                    <a:pt x="14091" y="12716"/>
                    <a:pt x="14155" y="12621"/>
                    <a:pt x="14219" y="12589"/>
                  </a:cubicBezTo>
                  <a:cubicBezTo>
                    <a:pt x="15912" y="11697"/>
                    <a:pt x="15912" y="11697"/>
                    <a:pt x="15912" y="11697"/>
                  </a:cubicBezTo>
                  <a:cubicBezTo>
                    <a:pt x="15785" y="11092"/>
                    <a:pt x="15593" y="10518"/>
                    <a:pt x="15337" y="9977"/>
                  </a:cubicBezTo>
                  <a:cubicBezTo>
                    <a:pt x="13452" y="10327"/>
                    <a:pt x="13452" y="10327"/>
                    <a:pt x="13452" y="10327"/>
                  </a:cubicBezTo>
                  <a:cubicBezTo>
                    <a:pt x="13388" y="10327"/>
                    <a:pt x="13292" y="10295"/>
                    <a:pt x="13228" y="10231"/>
                  </a:cubicBezTo>
                  <a:cubicBezTo>
                    <a:pt x="12781" y="9499"/>
                    <a:pt x="12174" y="8893"/>
                    <a:pt x="11471" y="8415"/>
                  </a:cubicBezTo>
                  <a:cubicBezTo>
                    <a:pt x="11407" y="8384"/>
                    <a:pt x="11375" y="8288"/>
                    <a:pt x="11375" y="8192"/>
                  </a:cubicBezTo>
                  <a:cubicBezTo>
                    <a:pt x="11727" y="6345"/>
                    <a:pt x="11727" y="6345"/>
                    <a:pt x="11727" y="6345"/>
                  </a:cubicBezTo>
                  <a:cubicBezTo>
                    <a:pt x="11183" y="6058"/>
                    <a:pt x="10608" y="5867"/>
                    <a:pt x="10033" y="5739"/>
                  </a:cubicBezTo>
                  <a:cubicBezTo>
                    <a:pt x="9138" y="7396"/>
                    <a:pt x="9138" y="7396"/>
                    <a:pt x="9138" y="7396"/>
                  </a:cubicBezTo>
                  <a:cubicBezTo>
                    <a:pt x="9107" y="7460"/>
                    <a:pt x="9011" y="7523"/>
                    <a:pt x="8915" y="7523"/>
                  </a:cubicBezTo>
                  <a:cubicBezTo>
                    <a:pt x="8691" y="7492"/>
                    <a:pt x="8467" y="7460"/>
                    <a:pt x="8244" y="7460"/>
                  </a:cubicBezTo>
                  <a:cubicBezTo>
                    <a:pt x="7605" y="7460"/>
                    <a:pt x="6966" y="7587"/>
                    <a:pt x="6359" y="7778"/>
                  </a:cubicBezTo>
                  <a:cubicBezTo>
                    <a:pt x="6295" y="7810"/>
                    <a:pt x="6199" y="7778"/>
                    <a:pt x="6135" y="7715"/>
                  </a:cubicBezTo>
                  <a:cubicBezTo>
                    <a:pt x="4857" y="6281"/>
                    <a:pt x="4857" y="6281"/>
                    <a:pt x="4857" y="6281"/>
                  </a:cubicBezTo>
                  <a:cubicBezTo>
                    <a:pt x="4346" y="6568"/>
                    <a:pt x="3834" y="6854"/>
                    <a:pt x="3387" y="7237"/>
                  </a:cubicBezTo>
                  <a:cubicBezTo>
                    <a:pt x="4122" y="8957"/>
                    <a:pt x="4122" y="8957"/>
                    <a:pt x="4122" y="8957"/>
                  </a:cubicBezTo>
                  <a:cubicBezTo>
                    <a:pt x="4154" y="9053"/>
                    <a:pt x="4154" y="9148"/>
                    <a:pt x="4090" y="9212"/>
                  </a:cubicBezTo>
                  <a:cubicBezTo>
                    <a:pt x="3483" y="9817"/>
                    <a:pt x="3004" y="10550"/>
                    <a:pt x="2716" y="11346"/>
                  </a:cubicBezTo>
                  <a:cubicBezTo>
                    <a:pt x="2684" y="11442"/>
                    <a:pt x="2620" y="11474"/>
                    <a:pt x="2524" y="11506"/>
                  </a:cubicBezTo>
                  <a:cubicBezTo>
                    <a:pt x="639" y="11569"/>
                    <a:pt x="639" y="11569"/>
                    <a:pt x="639" y="11569"/>
                  </a:cubicBezTo>
                  <a:cubicBezTo>
                    <a:pt x="511" y="12143"/>
                    <a:pt x="447" y="12716"/>
                    <a:pt x="447" y="13322"/>
                  </a:cubicBezTo>
                  <a:cubicBezTo>
                    <a:pt x="2269" y="13831"/>
                    <a:pt x="2269" y="13831"/>
                    <a:pt x="2269" y="13831"/>
                  </a:cubicBezTo>
                  <a:cubicBezTo>
                    <a:pt x="2333" y="13831"/>
                    <a:pt x="2396" y="13927"/>
                    <a:pt x="2428" y="14023"/>
                  </a:cubicBezTo>
                  <a:cubicBezTo>
                    <a:pt x="2524" y="14883"/>
                    <a:pt x="2844" y="15743"/>
                    <a:pt x="3323" y="16508"/>
                  </a:cubicBezTo>
                  <a:cubicBezTo>
                    <a:pt x="3355" y="16571"/>
                    <a:pt x="3355" y="16667"/>
                    <a:pt x="3323" y="16762"/>
                  </a:cubicBezTo>
                  <a:cubicBezTo>
                    <a:pt x="2205" y="18292"/>
                    <a:pt x="2205" y="18292"/>
                    <a:pt x="2205" y="18292"/>
                  </a:cubicBezTo>
                  <a:cubicBezTo>
                    <a:pt x="2588" y="18738"/>
                    <a:pt x="3004" y="19152"/>
                    <a:pt x="3483" y="19502"/>
                  </a:cubicBezTo>
                  <a:cubicBezTo>
                    <a:pt x="5017" y="18387"/>
                    <a:pt x="5017" y="18387"/>
                    <a:pt x="5017" y="18387"/>
                  </a:cubicBezTo>
                  <a:cubicBezTo>
                    <a:pt x="5049" y="18355"/>
                    <a:pt x="5112" y="18323"/>
                    <a:pt x="5144" y="18323"/>
                  </a:cubicBezTo>
                  <a:close/>
                  <a:moveTo>
                    <a:pt x="8244" y="15392"/>
                  </a:moveTo>
                  <a:cubicBezTo>
                    <a:pt x="7125" y="15392"/>
                    <a:pt x="6167" y="14469"/>
                    <a:pt x="6167" y="13322"/>
                  </a:cubicBezTo>
                  <a:cubicBezTo>
                    <a:pt x="6167" y="12175"/>
                    <a:pt x="7125" y="11251"/>
                    <a:pt x="8244" y="11251"/>
                  </a:cubicBezTo>
                  <a:cubicBezTo>
                    <a:pt x="9394" y="11251"/>
                    <a:pt x="10321" y="12175"/>
                    <a:pt x="10321" y="13322"/>
                  </a:cubicBezTo>
                  <a:cubicBezTo>
                    <a:pt x="10321" y="14469"/>
                    <a:pt x="9394" y="15392"/>
                    <a:pt x="8244" y="15392"/>
                  </a:cubicBezTo>
                  <a:close/>
                  <a:moveTo>
                    <a:pt x="8244" y="11697"/>
                  </a:moveTo>
                  <a:cubicBezTo>
                    <a:pt x="7349" y="11697"/>
                    <a:pt x="6614" y="12430"/>
                    <a:pt x="6614" y="13322"/>
                  </a:cubicBezTo>
                  <a:cubicBezTo>
                    <a:pt x="6614" y="14214"/>
                    <a:pt x="7349" y="14946"/>
                    <a:pt x="8244" y="14946"/>
                  </a:cubicBezTo>
                  <a:cubicBezTo>
                    <a:pt x="9138" y="14946"/>
                    <a:pt x="9873" y="14214"/>
                    <a:pt x="9873" y="13322"/>
                  </a:cubicBezTo>
                  <a:cubicBezTo>
                    <a:pt x="9873" y="12430"/>
                    <a:pt x="9138" y="11697"/>
                    <a:pt x="8244" y="11697"/>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1800"/>
              </a:pPr>
              <a:endParaRPr/>
            </a:p>
          </p:txBody>
        </p:sp>
      </p:grpSp>
      <p:grpSp>
        <p:nvGrpSpPr>
          <p:cNvPr id="35" name="Group 20"/>
          <p:cNvGrpSpPr/>
          <p:nvPr/>
        </p:nvGrpSpPr>
        <p:grpSpPr>
          <a:xfrm>
            <a:off x="1381193" y="4160795"/>
            <a:ext cx="822961" cy="822962"/>
            <a:chOff x="0" y="0"/>
            <a:chExt cx="822960" cy="822960"/>
          </a:xfrm>
        </p:grpSpPr>
        <p:sp>
          <p:nvSpPr>
            <p:cNvPr id="36" name="Oval 55"/>
            <p:cNvSpPr/>
            <p:nvPr/>
          </p:nvSpPr>
          <p:spPr>
            <a:xfrm>
              <a:off x="-1" y="-1"/>
              <a:ext cx="822962" cy="822962"/>
            </a:xfrm>
            <a:prstGeom prst="ellipse">
              <a:avLst/>
            </a:prstGeom>
            <a:solidFill>
              <a:schemeClr val="accent1"/>
            </a:solidFill>
            <a:ln w="12700" cap="flat">
              <a:noFill/>
              <a:miter lim="400000"/>
            </a:ln>
            <a:effectLst/>
          </p:spPr>
          <p:txBody>
            <a:bodyPr wrap="square" lIns="45719" tIns="45719" rIns="45719" bIns="45719" numCol="1" anchor="t">
              <a:noAutofit/>
            </a:bodyPr>
            <a:lstStyle/>
            <a:p>
              <a:pPr>
                <a:defRPr sz="1800"/>
              </a:pPr>
              <a:endParaRPr/>
            </a:p>
          </p:txBody>
        </p:sp>
        <p:sp>
          <p:nvSpPr>
            <p:cNvPr id="37" name="Freeform 86"/>
            <p:cNvSpPr/>
            <p:nvPr/>
          </p:nvSpPr>
          <p:spPr>
            <a:xfrm>
              <a:off x="189023" y="164592"/>
              <a:ext cx="444989" cy="494672"/>
            </a:xfrm>
            <a:custGeom>
              <a:avLst/>
              <a:gdLst/>
              <a:ahLst/>
              <a:cxnLst>
                <a:cxn ang="0">
                  <a:pos x="wd2" y="hd2"/>
                </a:cxn>
                <a:cxn ang="5400000">
                  <a:pos x="wd2" y="hd2"/>
                </a:cxn>
                <a:cxn ang="10800000">
                  <a:pos x="wd2" y="hd2"/>
                </a:cxn>
                <a:cxn ang="16200000">
                  <a:pos x="wd2" y="hd2"/>
                </a:cxn>
              </a:cxnLst>
              <a:rect l="0" t="0" r="r" b="b"/>
              <a:pathLst>
                <a:path w="21553" h="21600" extrusionOk="0">
                  <a:moveTo>
                    <a:pt x="13815" y="21600"/>
                  </a:moveTo>
                  <a:cubicBezTo>
                    <a:pt x="7767" y="21600"/>
                    <a:pt x="7767" y="21600"/>
                    <a:pt x="7767" y="21600"/>
                  </a:cubicBezTo>
                  <a:cubicBezTo>
                    <a:pt x="7654" y="21600"/>
                    <a:pt x="7504" y="21499"/>
                    <a:pt x="7504" y="21363"/>
                  </a:cubicBezTo>
                  <a:cubicBezTo>
                    <a:pt x="7504" y="12608"/>
                    <a:pt x="7504" y="12608"/>
                    <a:pt x="7504" y="12608"/>
                  </a:cubicBezTo>
                  <a:cubicBezTo>
                    <a:pt x="7504" y="12473"/>
                    <a:pt x="7654" y="12372"/>
                    <a:pt x="7767" y="12372"/>
                  </a:cubicBezTo>
                  <a:cubicBezTo>
                    <a:pt x="13815" y="12372"/>
                    <a:pt x="13815" y="12372"/>
                    <a:pt x="13815" y="12372"/>
                  </a:cubicBezTo>
                  <a:cubicBezTo>
                    <a:pt x="13965" y="12372"/>
                    <a:pt x="14078" y="12473"/>
                    <a:pt x="14078" y="12608"/>
                  </a:cubicBezTo>
                  <a:cubicBezTo>
                    <a:pt x="14078" y="21363"/>
                    <a:pt x="14078" y="21363"/>
                    <a:pt x="14078" y="21363"/>
                  </a:cubicBezTo>
                  <a:cubicBezTo>
                    <a:pt x="14078" y="21499"/>
                    <a:pt x="13965" y="21600"/>
                    <a:pt x="13815" y="21600"/>
                  </a:cubicBezTo>
                  <a:close/>
                  <a:moveTo>
                    <a:pt x="8030" y="21127"/>
                  </a:moveTo>
                  <a:cubicBezTo>
                    <a:pt x="13552" y="21127"/>
                    <a:pt x="13552" y="21127"/>
                    <a:pt x="13552" y="21127"/>
                  </a:cubicBezTo>
                  <a:cubicBezTo>
                    <a:pt x="13552" y="12845"/>
                    <a:pt x="13552" y="12845"/>
                    <a:pt x="13552" y="12845"/>
                  </a:cubicBezTo>
                  <a:cubicBezTo>
                    <a:pt x="8030" y="12845"/>
                    <a:pt x="8030" y="12845"/>
                    <a:pt x="8030" y="12845"/>
                  </a:cubicBezTo>
                  <a:lnTo>
                    <a:pt x="8030" y="21127"/>
                  </a:lnTo>
                  <a:close/>
                  <a:moveTo>
                    <a:pt x="6339" y="21600"/>
                  </a:moveTo>
                  <a:cubicBezTo>
                    <a:pt x="329" y="21600"/>
                    <a:pt x="329" y="21600"/>
                    <a:pt x="329" y="21600"/>
                  </a:cubicBezTo>
                  <a:cubicBezTo>
                    <a:pt x="178" y="21600"/>
                    <a:pt x="66" y="21499"/>
                    <a:pt x="66" y="21363"/>
                  </a:cubicBezTo>
                  <a:cubicBezTo>
                    <a:pt x="66" y="17003"/>
                    <a:pt x="66" y="17003"/>
                    <a:pt x="66" y="17003"/>
                  </a:cubicBezTo>
                  <a:cubicBezTo>
                    <a:pt x="66" y="16868"/>
                    <a:pt x="178" y="16766"/>
                    <a:pt x="329" y="16766"/>
                  </a:cubicBezTo>
                  <a:cubicBezTo>
                    <a:pt x="6339" y="16766"/>
                    <a:pt x="6339" y="16766"/>
                    <a:pt x="6339" y="16766"/>
                  </a:cubicBezTo>
                  <a:cubicBezTo>
                    <a:pt x="6489" y="16766"/>
                    <a:pt x="6602" y="16868"/>
                    <a:pt x="6602" y="17003"/>
                  </a:cubicBezTo>
                  <a:cubicBezTo>
                    <a:pt x="6602" y="21363"/>
                    <a:pt x="6602" y="21363"/>
                    <a:pt x="6602" y="21363"/>
                  </a:cubicBezTo>
                  <a:cubicBezTo>
                    <a:pt x="6602" y="21499"/>
                    <a:pt x="6489" y="21600"/>
                    <a:pt x="6339" y="21600"/>
                  </a:cubicBezTo>
                  <a:close/>
                  <a:moveTo>
                    <a:pt x="592" y="21127"/>
                  </a:moveTo>
                  <a:cubicBezTo>
                    <a:pt x="6076" y="21127"/>
                    <a:pt x="6076" y="21127"/>
                    <a:pt x="6076" y="21127"/>
                  </a:cubicBezTo>
                  <a:cubicBezTo>
                    <a:pt x="6076" y="17239"/>
                    <a:pt x="6076" y="17239"/>
                    <a:pt x="6076" y="17239"/>
                  </a:cubicBezTo>
                  <a:cubicBezTo>
                    <a:pt x="592" y="17239"/>
                    <a:pt x="592" y="17239"/>
                    <a:pt x="592" y="17239"/>
                  </a:cubicBezTo>
                  <a:lnTo>
                    <a:pt x="592" y="21127"/>
                  </a:lnTo>
                  <a:close/>
                  <a:moveTo>
                    <a:pt x="667" y="14130"/>
                  </a:moveTo>
                  <a:cubicBezTo>
                    <a:pt x="479" y="14130"/>
                    <a:pt x="291" y="14062"/>
                    <a:pt x="141" y="13893"/>
                  </a:cubicBezTo>
                  <a:cubicBezTo>
                    <a:pt x="-47" y="13656"/>
                    <a:pt x="-47" y="13352"/>
                    <a:pt x="141" y="13115"/>
                  </a:cubicBezTo>
                  <a:cubicBezTo>
                    <a:pt x="10922" y="1589"/>
                    <a:pt x="10922" y="1589"/>
                    <a:pt x="10922" y="1589"/>
                  </a:cubicBezTo>
                  <a:cubicBezTo>
                    <a:pt x="9607" y="406"/>
                    <a:pt x="9607" y="406"/>
                    <a:pt x="9607" y="406"/>
                  </a:cubicBezTo>
                  <a:cubicBezTo>
                    <a:pt x="9532" y="338"/>
                    <a:pt x="9532" y="237"/>
                    <a:pt x="9570" y="135"/>
                  </a:cubicBezTo>
                  <a:cubicBezTo>
                    <a:pt x="9607" y="34"/>
                    <a:pt x="9720" y="0"/>
                    <a:pt x="9795" y="0"/>
                  </a:cubicBezTo>
                  <a:cubicBezTo>
                    <a:pt x="15618" y="0"/>
                    <a:pt x="15618" y="0"/>
                    <a:pt x="15618" y="0"/>
                  </a:cubicBezTo>
                  <a:cubicBezTo>
                    <a:pt x="15768" y="0"/>
                    <a:pt x="15881" y="101"/>
                    <a:pt x="15881" y="237"/>
                  </a:cubicBezTo>
                  <a:cubicBezTo>
                    <a:pt x="15881" y="5510"/>
                    <a:pt x="15881" y="5510"/>
                    <a:pt x="15881" y="5510"/>
                  </a:cubicBezTo>
                  <a:cubicBezTo>
                    <a:pt x="15881" y="5611"/>
                    <a:pt x="15843" y="5679"/>
                    <a:pt x="15730" y="5713"/>
                  </a:cubicBezTo>
                  <a:cubicBezTo>
                    <a:pt x="15618" y="5746"/>
                    <a:pt x="15505" y="5746"/>
                    <a:pt x="15430" y="5679"/>
                  </a:cubicBezTo>
                  <a:cubicBezTo>
                    <a:pt x="14115" y="4496"/>
                    <a:pt x="14115" y="4496"/>
                    <a:pt x="14115" y="4496"/>
                  </a:cubicBezTo>
                  <a:cubicBezTo>
                    <a:pt x="1118" y="13994"/>
                    <a:pt x="1118" y="13994"/>
                    <a:pt x="1118" y="13994"/>
                  </a:cubicBezTo>
                  <a:cubicBezTo>
                    <a:pt x="1005" y="14096"/>
                    <a:pt x="855" y="14130"/>
                    <a:pt x="667" y="14130"/>
                  </a:cubicBezTo>
                  <a:close/>
                  <a:moveTo>
                    <a:pt x="10434" y="473"/>
                  </a:moveTo>
                  <a:cubicBezTo>
                    <a:pt x="11486" y="1386"/>
                    <a:pt x="11486" y="1386"/>
                    <a:pt x="11486" y="1386"/>
                  </a:cubicBezTo>
                  <a:cubicBezTo>
                    <a:pt x="11561" y="1487"/>
                    <a:pt x="11561" y="1623"/>
                    <a:pt x="11486" y="1724"/>
                  </a:cubicBezTo>
                  <a:cubicBezTo>
                    <a:pt x="554" y="13420"/>
                    <a:pt x="554" y="13420"/>
                    <a:pt x="554" y="13420"/>
                  </a:cubicBezTo>
                  <a:cubicBezTo>
                    <a:pt x="516" y="13487"/>
                    <a:pt x="516" y="13555"/>
                    <a:pt x="554" y="13589"/>
                  </a:cubicBezTo>
                  <a:cubicBezTo>
                    <a:pt x="592" y="13656"/>
                    <a:pt x="629" y="13656"/>
                    <a:pt x="667" y="13656"/>
                  </a:cubicBezTo>
                  <a:cubicBezTo>
                    <a:pt x="704" y="13656"/>
                    <a:pt x="742" y="13656"/>
                    <a:pt x="779" y="13623"/>
                  </a:cubicBezTo>
                  <a:cubicBezTo>
                    <a:pt x="13965" y="3989"/>
                    <a:pt x="13965" y="3989"/>
                    <a:pt x="13965" y="3989"/>
                  </a:cubicBezTo>
                  <a:cubicBezTo>
                    <a:pt x="14078" y="3887"/>
                    <a:pt x="14228" y="3921"/>
                    <a:pt x="14340" y="3989"/>
                  </a:cubicBezTo>
                  <a:cubicBezTo>
                    <a:pt x="15355" y="4935"/>
                    <a:pt x="15355" y="4935"/>
                    <a:pt x="15355" y="4935"/>
                  </a:cubicBezTo>
                  <a:cubicBezTo>
                    <a:pt x="15355" y="473"/>
                    <a:pt x="15355" y="473"/>
                    <a:pt x="15355" y="473"/>
                  </a:cubicBezTo>
                  <a:lnTo>
                    <a:pt x="10434" y="473"/>
                  </a:lnTo>
                  <a:close/>
                  <a:moveTo>
                    <a:pt x="21290" y="21600"/>
                  </a:moveTo>
                  <a:cubicBezTo>
                    <a:pt x="15242" y="21600"/>
                    <a:pt x="15242" y="21600"/>
                    <a:pt x="15242" y="21600"/>
                  </a:cubicBezTo>
                  <a:cubicBezTo>
                    <a:pt x="15092" y="21600"/>
                    <a:pt x="14979" y="21499"/>
                    <a:pt x="14979" y="21363"/>
                  </a:cubicBezTo>
                  <a:cubicBezTo>
                    <a:pt x="14979" y="8282"/>
                    <a:pt x="14979" y="8282"/>
                    <a:pt x="14979" y="8282"/>
                  </a:cubicBezTo>
                  <a:cubicBezTo>
                    <a:pt x="14979" y="8146"/>
                    <a:pt x="15092" y="8045"/>
                    <a:pt x="15242" y="8045"/>
                  </a:cubicBezTo>
                  <a:cubicBezTo>
                    <a:pt x="21290" y="8045"/>
                    <a:pt x="21290" y="8045"/>
                    <a:pt x="21290" y="8045"/>
                  </a:cubicBezTo>
                  <a:cubicBezTo>
                    <a:pt x="21440" y="8045"/>
                    <a:pt x="21553" y="8146"/>
                    <a:pt x="21553" y="8282"/>
                  </a:cubicBezTo>
                  <a:cubicBezTo>
                    <a:pt x="21553" y="21363"/>
                    <a:pt x="21553" y="21363"/>
                    <a:pt x="21553" y="21363"/>
                  </a:cubicBezTo>
                  <a:cubicBezTo>
                    <a:pt x="21553" y="21499"/>
                    <a:pt x="21440" y="21600"/>
                    <a:pt x="21290" y="21600"/>
                  </a:cubicBezTo>
                  <a:close/>
                  <a:moveTo>
                    <a:pt x="15505" y="21127"/>
                  </a:moveTo>
                  <a:cubicBezTo>
                    <a:pt x="21027" y="21127"/>
                    <a:pt x="21027" y="21127"/>
                    <a:pt x="21027" y="21127"/>
                  </a:cubicBezTo>
                  <a:cubicBezTo>
                    <a:pt x="21027" y="8518"/>
                    <a:pt x="21027" y="8518"/>
                    <a:pt x="21027" y="8518"/>
                  </a:cubicBezTo>
                  <a:cubicBezTo>
                    <a:pt x="15505" y="8518"/>
                    <a:pt x="15505" y="8518"/>
                    <a:pt x="15505" y="8518"/>
                  </a:cubicBezTo>
                  <a:lnTo>
                    <a:pt x="15505" y="21127"/>
                  </a:lnTo>
                  <a:close/>
                </a:path>
              </a:pathLst>
            </a:custGeom>
            <a:solidFill>
              <a:srgbClr val="FFFFFF"/>
            </a:solidFill>
            <a:ln w="12700" cap="flat">
              <a:noFill/>
              <a:miter lim="400000"/>
            </a:ln>
            <a:effectLst/>
          </p:spPr>
          <p:txBody>
            <a:bodyPr wrap="square" lIns="45719" tIns="45719" rIns="45719" bIns="45719" numCol="1" anchor="t">
              <a:noAutofit/>
            </a:bodyPr>
            <a:lstStyle/>
            <a:p>
              <a:pPr>
                <a:defRPr sz="1800"/>
              </a:pPr>
              <a:endParaRPr/>
            </a:p>
          </p:txBody>
        </p:sp>
      </p:grpSp>
      <p:pic>
        <p:nvPicPr>
          <p:cNvPr id="38" name="Picture 2" descr="Picture 2"/>
          <p:cNvPicPr>
            <a:picLocks noChangeAspect="1"/>
          </p:cNvPicPr>
          <p:nvPr/>
        </p:nvPicPr>
        <p:blipFill>
          <a:blip r:embed="rId3">
            <a:extLst/>
          </a:blip>
          <a:srcRect r="72727" b="75758"/>
          <a:stretch>
            <a:fillRect/>
          </a:stretch>
        </p:blipFill>
        <p:spPr>
          <a:xfrm>
            <a:off x="0" y="0"/>
            <a:ext cx="2493819" cy="1246910"/>
          </a:xfrm>
          <a:prstGeom prst="rect">
            <a:avLst/>
          </a:prstGeom>
          <a:ln w="12700">
            <a:miter lim="400000"/>
          </a:ln>
        </p:spPr>
      </p:pic>
      <p:pic>
        <p:nvPicPr>
          <p:cNvPr id="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66"/>
            <a:ext cx="9144000" cy="122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2609711" y="282714"/>
            <a:ext cx="3631315" cy="553998"/>
          </a:xfrm>
          <a:prstGeom prst="rect">
            <a:avLst/>
          </a:prstGeom>
          <a:noFill/>
        </p:spPr>
        <p:txBody>
          <a:bodyPr wrap="none" rtlCol="0">
            <a:spAutoFit/>
          </a:bodyPr>
          <a:lstStyle/>
          <a:p>
            <a:r>
              <a:rPr lang="en-AU" sz="3000" b="1" dirty="0" smtClean="0">
                <a:solidFill>
                  <a:schemeClr val="bg1"/>
                </a:solidFill>
                <a:latin typeface="+mj-lt"/>
                <a:cs typeface="Arial" panose="020B0604020202020204" pitchFamily="34" charset="0"/>
              </a:rPr>
              <a:t>Digital Continuity 2020</a:t>
            </a:r>
            <a:endParaRPr lang="en-AU" sz="3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168263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1"/>
            <a:ext cx="9144000" cy="93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63214" y="276896"/>
            <a:ext cx="5040560" cy="669008"/>
          </a:xfrm>
          <a:prstGeom prst="rect">
            <a:avLst/>
          </a:prstGeom>
          <a:noFill/>
        </p:spPr>
        <p:txBody>
          <a:bodyPr wrap="none" rtlCol="0">
            <a:normAutofit fontScale="92500" lnSpcReduction="10000"/>
          </a:bodyPr>
          <a:lstStyle/>
          <a:p>
            <a:r>
              <a:rPr lang="en-AU" sz="2000" b="1" dirty="0" smtClean="0">
                <a:latin typeface="Arial" panose="020B0604020202020204" pitchFamily="34" charset="0"/>
                <a:cs typeface="Arial" panose="020B0604020202020204" pitchFamily="34" charset="0"/>
              </a:rPr>
              <a:t>The need for an Australian Government</a:t>
            </a:r>
          </a:p>
          <a:p>
            <a:r>
              <a:rPr lang="en-AU" sz="2000" b="1" dirty="0" smtClean="0">
                <a:latin typeface="Arial" panose="020B0604020202020204" pitchFamily="34" charset="0"/>
                <a:cs typeface="Arial" panose="020B0604020202020204" pitchFamily="34" charset="0"/>
              </a:rPr>
              <a:t> Information Management Framework </a:t>
            </a:r>
            <a:endParaRPr lang="en-AU" sz="2000" b="1" dirty="0">
              <a:latin typeface="Arial" panose="020B0604020202020204" pitchFamily="34" charset="0"/>
              <a:cs typeface="Arial" panose="020B0604020202020204" pitchFamily="34" charset="0"/>
            </a:endParaRPr>
          </a:p>
        </p:txBody>
      </p:sp>
      <p:sp>
        <p:nvSpPr>
          <p:cNvPr id="2" name="Rectangle 1"/>
          <p:cNvSpPr/>
          <p:nvPr/>
        </p:nvSpPr>
        <p:spPr>
          <a:xfrm>
            <a:off x="575556" y="1484784"/>
            <a:ext cx="7992888" cy="1077218"/>
          </a:xfrm>
          <a:prstGeom prst="rect">
            <a:avLst/>
          </a:prstGeom>
        </p:spPr>
        <p:txBody>
          <a:bodyPr wrap="square">
            <a:spAutoFit/>
          </a:bodyPr>
          <a:lstStyle/>
          <a:p>
            <a:pPr>
              <a:spcAft>
                <a:spcPts val="600"/>
              </a:spcAft>
            </a:pPr>
            <a:endParaRPr lang="en-AU" dirty="0">
              <a:solidFill>
                <a:srgbClr val="FF0000"/>
              </a:solidFill>
              <a:latin typeface="Arial" panose="020B0604020202020204" pitchFamily="34" charset="0"/>
              <a:cs typeface="Arial" panose="020B0604020202020204" pitchFamily="34" charset="0"/>
              <a:hlinkClick r:id="rId4"/>
            </a:endParaRPr>
          </a:p>
          <a:p>
            <a:pPr>
              <a:spcAft>
                <a:spcPts val="600"/>
              </a:spcAft>
            </a:pPr>
            <a:endParaRPr lang="en-AU" dirty="0">
              <a:solidFill>
                <a:srgbClr val="FF0000"/>
              </a:solidFill>
              <a:latin typeface="Arial" panose="020B0604020202020204" pitchFamily="34" charset="0"/>
              <a:cs typeface="Arial" panose="020B0604020202020204" pitchFamily="34" charset="0"/>
            </a:endParaRPr>
          </a:p>
          <a:p>
            <a:pPr>
              <a:spcAft>
                <a:spcPts val="600"/>
              </a:spcAft>
            </a:pPr>
            <a:endParaRPr lang="en-AU" dirty="0">
              <a:solidFill>
                <a:srgbClr val="FF0000"/>
              </a:solidFill>
              <a:latin typeface="Arial" panose="020B0604020202020204" pitchFamily="34" charset="0"/>
              <a:cs typeface="Arial" panose="020B0604020202020204" pitchFamily="34" charset="0"/>
            </a:endParaRPr>
          </a:p>
        </p:txBody>
      </p:sp>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0" y="6361"/>
            <a:ext cx="9144000" cy="6851639"/>
          </a:xfrm>
          <a:prstGeom prst="rect">
            <a:avLst/>
          </a:prstGeom>
        </p:spPr>
      </p:pic>
      <p:sp>
        <p:nvSpPr>
          <p:cNvPr id="7" name="TextBox 6"/>
          <p:cNvSpPr txBox="1"/>
          <p:nvPr/>
        </p:nvSpPr>
        <p:spPr>
          <a:xfrm>
            <a:off x="1835696" y="42323"/>
            <a:ext cx="7183223" cy="669008"/>
          </a:xfrm>
          <a:prstGeom prst="rect">
            <a:avLst/>
          </a:prstGeom>
          <a:noFill/>
        </p:spPr>
        <p:txBody>
          <a:bodyPr wrap="none" rtlCol="0">
            <a:noAutofit/>
          </a:bodyPr>
          <a:lstStyle/>
          <a:p>
            <a:endParaRPr lang="en-AU" sz="2000" b="1" dirty="0">
              <a:cs typeface="Arial" panose="020B0604020202020204" pitchFamily="34" charset="0"/>
            </a:endParaRPr>
          </a:p>
        </p:txBody>
      </p:sp>
    </p:spTree>
    <p:extLst>
      <p:ext uri="{BB962C8B-B14F-4D97-AF65-F5344CB8AC3E}">
        <p14:creationId xmlns:p14="http://schemas.microsoft.com/office/powerpoint/2010/main" val="3872523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82264" y="1589307"/>
            <a:ext cx="1186350" cy="584775"/>
          </a:xfrm>
          <a:prstGeom prst="rect">
            <a:avLst/>
          </a:prstGeom>
          <a:noFill/>
        </p:spPr>
        <p:txBody>
          <a:bodyPr wrap="none" rtlCol="0">
            <a:spAutoFit/>
          </a:bodyPr>
          <a:lstStyle/>
          <a:p>
            <a:r>
              <a:rPr lang="en-AU" sz="3200" b="1" dirty="0" smtClean="0">
                <a:solidFill>
                  <a:schemeClr val="bg1"/>
                </a:solidFill>
              </a:rPr>
              <a:t>Trust</a:t>
            </a:r>
            <a:endParaRPr lang="en-AU" sz="3200" b="1" dirty="0">
              <a:solidFill>
                <a:schemeClr val="bg1"/>
              </a:solidFill>
            </a:endParaRPr>
          </a:p>
        </p:txBody>
      </p:sp>
      <p:sp>
        <p:nvSpPr>
          <p:cNvPr id="9" name="TextBox 8"/>
          <p:cNvSpPr txBox="1"/>
          <p:nvPr/>
        </p:nvSpPr>
        <p:spPr>
          <a:xfrm>
            <a:off x="2699792" y="5610367"/>
            <a:ext cx="4261103" cy="461665"/>
          </a:xfrm>
          <a:prstGeom prst="rect">
            <a:avLst/>
          </a:prstGeom>
          <a:noFill/>
        </p:spPr>
        <p:txBody>
          <a:bodyPr wrap="none" rtlCol="0">
            <a:spAutoFit/>
          </a:bodyPr>
          <a:lstStyle/>
          <a:p>
            <a:r>
              <a:rPr lang="en-AU" sz="2400" dirty="0" smtClean="0">
                <a:solidFill>
                  <a:schemeClr val="bg1"/>
                </a:solidFill>
              </a:rPr>
              <a:t>Broader government agendas</a:t>
            </a:r>
            <a:endParaRPr lang="en-AU" sz="2400" dirty="0">
              <a:solidFill>
                <a:schemeClr val="bg1"/>
              </a:solidFill>
            </a:endParaRPr>
          </a:p>
        </p:txBody>
      </p:sp>
      <p:sp>
        <p:nvSpPr>
          <p:cNvPr id="17" name="Rounded Rectangle 16"/>
          <p:cNvSpPr/>
          <p:nvPr/>
        </p:nvSpPr>
        <p:spPr>
          <a:xfrm>
            <a:off x="1088210" y="4085437"/>
            <a:ext cx="3465111" cy="1473020"/>
          </a:xfrm>
          <a:prstGeom prst="roundRect">
            <a:avLst>
              <a:gd name="adj" fmla="val 63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itle 1"/>
          <p:cNvSpPr txBox="1">
            <a:spLocks/>
          </p:cNvSpPr>
          <p:nvPr/>
        </p:nvSpPr>
        <p:spPr>
          <a:xfrm>
            <a:off x="2960059" y="423320"/>
            <a:ext cx="5498141" cy="8031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3200" b="1" dirty="0">
              <a:solidFill>
                <a:srgbClr val="00A8D7"/>
              </a:solidFill>
              <a:latin typeface="Arial" panose="020B0604020202020204" pitchFamily="34" charset="0"/>
              <a:cs typeface="Arial" panose="020B0604020202020204" pitchFamily="34" charset="0"/>
            </a:endParaRPr>
          </a:p>
        </p:txBody>
      </p:sp>
      <p:pic>
        <p:nvPicPr>
          <p:cNvPr id="21" name="Picture 2" descr="Picture 2"/>
          <p:cNvPicPr>
            <a:picLocks noChangeAspect="1"/>
          </p:cNvPicPr>
          <p:nvPr/>
        </p:nvPicPr>
        <p:blipFill>
          <a:blip r:embed="rId3">
            <a:extLst/>
          </a:blip>
          <a:srcRect r="72727" b="75758"/>
          <a:stretch>
            <a:fillRect/>
          </a:stretch>
        </p:blipFill>
        <p:spPr>
          <a:xfrm>
            <a:off x="0" y="0"/>
            <a:ext cx="2493819" cy="1246910"/>
          </a:xfrm>
          <a:prstGeom prst="rect">
            <a:avLst/>
          </a:prstGeom>
          <a:ln w="12700">
            <a:miter lim="400000"/>
          </a:ln>
        </p:spPr>
      </p:pic>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66"/>
            <a:ext cx="9144000" cy="122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2609711" y="282714"/>
            <a:ext cx="5817875" cy="553998"/>
          </a:xfrm>
          <a:prstGeom prst="rect">
            <a:avLst/>
          </a:prstGeom>
          <a:noFill/>
        </p:spPr>
        <p:txBody>
          <a:bodyPr wrap="none" rtlCol="0">
            <a:spAutoFit/>
          </a:bodyPr>
          <a:lstStyle/>
          <a:p>
            <a:r>
              <a:rPr lang="en-AU" sz="3000" b="1" dirty="0" smtClean="0">
                <a:solidFill>
                  <a:schemeClr val="bg1"/>
                </a:solidFill>
                <a:latin typeface="+mj-lt"/>
                <a:cs typeface="Arial" panose="020B0604020202020204" pitchFamily="34" charset="0"/>
              </a:rPr>
              <a:t>Next information management policy</a:t>
            </a:r>
            <a:endParaRPr lang="en-AU" sz="3000" b="1" dirty="0">
              <a:solidFill>
                <a:schemeClr val="bg1"/>
              </a:solidFill>
              <a:latin typeface="+mj-lt"/>
              <a:cs typeface="Arial" panose="020B0604020202020204" pitchFamily="34" charset="0"/>
            </a:endParaRPr>
          </a:p>
        </p:txBody>
      </p:sp>
      <p:sp>
        <p:nvSpPr>
          <p:cNvPr id="2" name="TextBox 1"/>
          <p:cNvSpPr txBox="1"/>
          <p:nvPr/>
        </p:nvSpPr>
        <p:spPr>
          <a:xfrm>
            <a:off x="614246" y="1393151"/>
            <a:ext cx="7813340" cy="5150128"/>
          </a:xfrm>
          <a:prstGeom prst="rect">
            <a:avLst/>
          </a:prstGeom>
          <a:noFill/>
        </p:spPr>
        <p:txBody>
          <a:bodyPr wrap="square" rtlCol="0">
            <a:spAutoFit/>
          </a:bodyPr>
          <a:lstStyle/>
          <a:p>
            <a:pPr lvl="0" defTabSz="1219169" hangingPunct="0">
              <a:spcAft>
                <a:spcPts val="1000"/>
              </a:spcAft>
            </a:pPr>
            <a:r>
              <a:rPr lang="en-AU" sz="2400" b="1" kern="0" dirty="0">
                <a:solidFill>
                  <a:srgbClr val="57565A"/>
                </a:solidFill>
                <a:latin typeface="Open Sans Light"/>
                <a:sym typeface="Open Sans Light"/>
              </a:rPr>
              <a:t>National Archives will:</a:t>
            </a:r>
          </a:p>
          <a:p>
            <a:pPr marL="360000" lvl="0" indent="-360000" defTabSz="1219169" hangingPunct="0">
              <a:buFont typeface="Arial" panose="020B0604020202020204" pitchFamily="34" charset="0"/>
              <a:buChar char="•"/>
            </a:pPr>
            <a:r>
              <a:rPr lang="en-AU" sz="2400" kern="0" dirty="0">
                <a:solidFill>
                  <a:srgbClr val="57565A"/>
                </a:solidFill>
                <a:latin typeface="Open Sans Light"/>
                <a:sym typeface="Open Sans Light"/>
              </a:rPr>
              <a:t>collaborate with key </a:t>
            </a:r>
            <a:r>
              <a:rPr lang="en-AU" sz="2400" kern="0" dirty="0" smtClean="0">
                <a:solidFill>
                  <a:srgbClr val="57565A"/>
                </a:solidFill>
                <a:latin typeface="Open Sans Light"/>
                <a:sym typeface="Open Sans Light"/>
              </a:rPr>
              <a:t>data and information </a:t>
            </a:r>
            <a:r>
              <a:rPr lang="en-AU" sz="2400" kern="0" dirty="0">
                <a:solidFill>
                  <a:srgbClr val="57565A"/>
                </a:solidFill>
                <a:latin typeface="Open Sans Light"/>
                <a:sym typeface="Open Sans Light"/>
              </a:rPr>
              <a:t>policy agencies to develop next policy</a:t>
            </a:r>
          </a:p>
          <a:p>
            <a:pPr marL="360000" lvl="0" indent="-360000" defTabSz="1219169" hangingPunct="0">
              <a:buFont typeface="Arial" panose="020B0604020202020204" pitchFamily="34" charset="0"/>
              <a:buChar char="•"/>
            </a:pPr>
            <a:r>
              <a:rPr lang="en-AU" sz="2400" kern="0" dirty="0">
                <a:solidFill>
                  <a:srgbClr val="57565A"/>
                </a:solidFill>
                <a:latin typeface="Open Sans Light"/>
                <a:sym typeface="Open Sans Light"/>
              </a:rPr>
              <a:t>build on </a:t>
            </a:r>
            <a:r>
              <a:rPr lang="en-AU" sz="2400" kern="0" dirty="0" smtClean="0">
                <a:solidFill>
                  <a:srgbClr val="57565A"/>
                </a:solidFill>
                <a:latin typeface="Open Sans Light"/>
                <a:sym typeface="Open Sans Light"/>
              </a:rPr>
              <a:t>its previous policies </a:t>
            </a:r>
            <a:r>
              <a:rPr lang="en-AU" sz="2400" kern="0" dirty="0">
                <a:solidFill>
                  <a:srgbClr val="57565A"/>
                </a:solidFill>
                <a:latin typeface="Open Sans Light"/>
                <a:sym typeface="Open Sans Light"/>
              </a:rPr>
              <a:t>to further increase data </a:t>
            </a:r>
            <a:r>
              <a:rPr lang="en-AU" sz="2400" kern="0" dirty="0" smtClean="0">
                <a:solidFill>
                  <a:srgbClr val="57565A"/>
                </a:solidFill>
                <a:latin typeface="Open Sans Light"/>
                <a:sym typeface="Open Sans Light"/>
              </a:rPr>
              <a:t>and information management </a:t>
            </a:r>
            <a:r>
              <a:rPr lang="en-AU" sz="2400" kern="0" dirty="0">
                <a:solidFill>
                  <a:srgbClr val="57565A"/>
                </a:solidFill>
                <a:latin typeface="Open Sans Light"/>
                <a:sym typeface="Open Sans Light"/>
              </a:rPr>
              <a:t>maturity in Australian </a:t>
            </a:r>
            <a:r>
              <a:rPr lang="en-AU" sz="2400" kern="0" dirty="0" smtClean="0">
                <a:solidFill>
                  <a:srgbClr val="57565A"/>
                </a:solidFill>
                <a:latin typeface="Open Sans Light"/>
                <a:sym typeface="Open Sans Light"/>
              </a:rPr>
              <a:t>Government</a:t>
            </a:r>
            <a:endParaRPr lang="en-AU" sz="2400" kern="0" dirty="0">
              <a:solidFill>
                <a:srgbClr val="57565A"/>
              </a:solidFill>
              <a:latin typeface="Open Sans Light"/>
              <a:sym typeface="Open Sans Light"/>
            </a:endParaRPr>
          </a:p>
          <a:p>
            <a:pPr marL="342900" lvl="0" indent="-342900" defTabSz="1219169" hangingPunct="0">
              <a:spcAft>
                <a:spcPts val="1000"/>
              </a:spcAft>
              <a:buFont typeface="Arial" panose="020B0604020202020204" pitchFamily="34" charset="0"/>
              <a:buChar char="•"/>
            </a:pPr>
            <a:r>
              <a:rPr lang="en-AU" sz="2400" kern="0" dirty="0">
                <a:solidFill>
                  <a:srgbClr val="57565A"/>
                </a:solidFill>
                <a:latin typeface="Open Sans Light"/>
                <a:sym typeface="Open Sans Light"/>
              </a:rPr>
              <a:t>facilitate broader Australian Government initiatives including:</a:t>
            </a:r>
          </a:p>
          <a:p>
            <a:pPr marL="720000" lvl="1" indent="-360000" defTabSz="1219169" hangingPunct="0">
              <a:buFont typeface="Arial" panose="020B0604020202020204" pitchFamily="34" charset="0"/>
              <a:buChar char="•"/>
            </a:pPr>
            <a:r>
              <a:rPr lang="en-AU" sz="2400" kern="0" dirty="0">
                <a:solidFill>
                  <a:srgbClr val="57565A"/>
                </a:solidFill>
                <a:latin typeface="Open Sans Light"/>
                <a:sym typeface="Open Sans Light"/>
              </a:rPr>
              <a:t>Australian Government Public Data Policy Statement &amp; Strategy</a:t>
            </a:r>
          </a:p>
          <a:p>
            <a:pPr marL="720000" lvl="2" indent="-360000" defTabSz="1219169" hangingPunct="0">
              <a:buFont typeface="Arial" panose="020B0604020202020204" pitchFamily="34" charset="0"/>
              <a:buChar char="•"/>
            </a:pPr>
            <a:r>
              <a:rPr lang="en-AU" sz="2400" kern="0" dirty="0">
                <a:solidFill>
                  <a:srgbClr val="57565A"/>
                </a:solidFill>
                <a:latin typeface="Open Sans Light"/>
                <a:sym typeface="Open Sans Light"/>
              </a:rPr>
              <a:t>Digital Transformation Strategy</a:t>
            </a:r>
          </a:p>
          <a:p>
            <a:pPr marL="720000" lvl="2" indent="-360000" defTabSz="1219169" hangingPunct="0">
              <a:buFont typeface="Arial" panose="020B0604020202020204" pitchFamily="34" charset="0"/>
              <a:buChar char="•"/>
            </a:pPr>
            <a:r>
              <a:rPr lang="en-AU" sz="2400" kern="0" dirty="0">
                <a:solidFill>
                  <a:srgbClr val="57565A"/>
                </a:solidFill>
                <a:latin typeface="Open Sans Light"/>
                <a:sym typeface="Open Sans Light"/>
              </a:rPr>
              <a:t>Open Government</a:t>
            </a:r>
          </a:p>
          <a:p>
            <a:pPr marL="720000" lvl="2" indent="-360000" defTabSz="1219169" hangingPunct="0">
              <a:buFont typeface="Arial" panose="020B0604020202020204" pitchFamily="34" charset="0"/>
              <a:buChar char="•"/>
            </a:pPr>
            <a:r>
              <a:rPr lang="en-AU" sz="2400" kern="0" dirty="0">
                <a:solidFill>
                  <a:srgbClr val="57565A"/>
                </a:solidFill>
                <a:latin typeface="Open Sans Light"/>
                <a:sym typeface="Open Sans Light"/>
              </a:rPr>
              <a:t>National Data Sharing and Release</a:t>
            </a:r>
          </a:p>
        </p:txBody>
      </p:sp>
    </p:spTree>
    <p:extLst>
      <p:ext uri="{BB962C8B-B14F-4D97-AF65-F5344CB8AC3E}">
        <p14:creationId xmlns:p14="http://schemas.microsoft.com/office/powerpoint/2010/main" val="1539970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3421" y="1589306"/>
            <a:ext cx="8023035" cy="4545215"/>
          </a:xfrm>
          <a:prstGeom prst="roundRect">
            <a:avLst>
              <a:gd name="adj" fmla="val 6326"/>
            </a:avLst>
          </a:prstGeom>
          <a:solidFill>
            <a:srgbClr val="7FD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4082264" y="1589307"/>
            <a:ext cx="1186350" cy="584775"/>
          </a:xfrm>
          <a:prstGeom prst="rect">
            <a:avLst/>
          </a:prstGeom>
          <a:noFill/>
        </p:spPr>
        <p:txBody>
          <a:bodyPr wrap="none" rtlCol="0">
            <a:spAutoFit/>
          </a:bodyPr>
          <a:lstStyle/>
          <a:p>
            <a:r>
              <a:rPr lang="en-AU" sz="3200" b="1" dirty="0" smtClean="0">
                <a:solidFill>
                  <a:schemeClr val="bg1"/>
                </a:solidFill>
              </a:rPr>
              <a:t>Trust</a:t>
            </a:r>
            <a:endParaRPr lang="en-AU" sz="3200" b="1" dirty="0">
              <a:solidFill>
                <a:schemeClr val="bg1"/>
              </a:solidFill>
            </a:endParaRPr>
          </a:p>
        </p:txBody>
      </p:sp>
      <p:grpSp>
        <p:nvGrpSpPr>
          <p:cNvPr id="6" name="Group 5"/>
          <p:cNvGrpSpPr/>
          <p:nvPr/>
        </p:nvGrpSpPr>
        <p:grpSpPr>
          <a:xfrm>
            <a:off x="1081106" y="2213951"/>
            <a:ext cx="3490894" cy="1760331"/>
            <a:chOff x="1034880" y="2603656"/>
            <a:chExt cx="3490894" cy="1894487"/>
          </a:xfrm>
        </p:grpSpPr>
        <p:sp>
          <p:nvSpPr>
            <p:cNvPr id="7" name="Rounded Rectangle 6"/>
            <p:cNvSpPr/>
            <p:nvPr/>
          </p:nvSpPr>
          <p:spPr>
            <a:xfrm>
              <a:off x="1034880" y="2603656"/>
              <a:ext cx="3465111" cy="1894487"/>
            </a:xfrm>
            <a:prstGeom prst="roundRect">
              <a:avLst>
                <a:gd name="adj" fmla="val 63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041984" y="2603656"/>
              <a:ext cx="3483790" cy="1877437"/>
            </a:xfrm>
            <a:prstGeom prst="rect">
              <a:avLst/>
            </a:prstGeom>
            <a:noFill/>
          </p:spPr>
          <p:txBody>
            <a:bodyPr wrap="square" rtlCol="0">
              <a:spAutoFit/>
            </a:bodyPr>
            <a:lstStyle/>
            <a:p>
              <a:pPr marL="0" lvl="1" indent="0" algn="ctr">
                <a:buNone/>
              </a:pPr>
              <a:r>
                <a:rPr lang="en-AU" b="1" dirty="0">
                  <a:solidFill>
                    <a:sysClr val="windowText" lastClr="000000"/>
                  </a:solidFill>
                </a:rPr>
                <a:t>Information Governance</a:t>
              </a:r>
            </a:p>
            <a:p>
              <a:pPr marL="0" lvl="1" indent="0" algn="ctr">
                <a:buNone/>
              </a:pPr>
              <a:endParaRPr lang="en-AU" sz="800" b="1" dirty="0">
                <a:solidFill>
                  <a:sysClr val="windowText" lastClr="000000"/>
                </a:solidFill>
              </a:endParaRPr>
            </a:p>
            <a:p>
              <a:pPr marL="266700" lvl="1" indent="-266700">
                <a:buFont typeface="Arial" panose="020B0604020202020204" pitchFamily="34" charset="0"/>
                <a:buChar char="•"/>
              </a:pPr>
              <a:r>
                <a:rPr lang="en-AU" dirty="0">
                  <a:solidFill>
                    <a:sysClr val="windowText" lastClr="000000"/>
                  </a:solidFill>
                </a:rPr>
                <a:t>Identifying and managing datasets according to value</a:t>
              </a:r>
            </a:p>
            <a:p>
              <a:pPr marL="266700" lvl="1" indent="-266700">
                <a:buFont typeface="Arial" panose="020B0604020202020204" pitchFamily="34" charset="0"/>
                <a:buChar char="•"/>
              </a:pPr>
              <a:r>
                <a:rPr lang="en-AU" dirty="0">
                  <a:solidFill>
                    <a:sysClr val="windowText" lastClr="000000"/>
                  </a:solidFill>
                </a:rPr>
                <a:t>Building professionalism</a:t>
              </a:r>
            </a:p>
            <a:p>
              <a:pPr marL="266700" lvl="1" indent="-266700">
                <a:buFont typeface="Arial" panose="020B0604020202020204" pitchFamily="34" charset="0"/>
                <a:buChar char="•"/>
              </a:pPr>
              <a:r>
                <a:rPr lang="en-AU" dirty="0">
                  <a:solidFill>
                    <a:sysClr val="windowText" lastClr="000000"/>
                  </a:solidFill>
                </a:rPr>
                <a:t>Culture</a:t>
              </a:r>
            </a:p>
            <a:p>
              <a:endParaRPr lang="en-AU" dirty="0"/>
            </a:p>
          </p:txBody>
        </p:sp>
      </p:grpSp>
      <p:sp>
        <p:nvSpPr>
          <p:cNvPr id="9" name="TextBox 8"/>
          <p:cNvSpPr txBox="1"/>
          <p:nvPr/>
        </p:nvSpPr>
        <p:spPr>
          <a:xfrm>
            <a:off x="2699792" y="5610367"/>
            <a:ext cx="4261103" cy="461665"/>
          </a:xfrm>
          <a:prstGeom prst="rect">
            <a:avLst/>
          </a:prstGeom>
          <a:noFill/>
        </p:spPr>
        <p:txBody>
          <a:bodyPr wrap="none" rtlCol="0">
            <a:spAutoFit/>
          </a:bodyPr>
          <a:lstStyle/>
          <a:p>
            <a:r>
              <a:rPr lang="en-AU" sz="2400" dirty="0" smtClean="0">
                <a:solidFill>
                  <a:schemeClr val="bg1"/>
                </a:solidFill>
              </a:rPr>
              <a:t>Broader government agendas</a:t>
            </a:r>
            <a:endParaRPr lang="en-AU" sz="2400" dirty="0">
              <a:solidFill>
                <a:schemeClr val="bg1"/>
              </a:solidFill>
            </a:endParaRPr>
          </a:p>
        </p:txBody>
      </p:sp>
      <p:grpSp>
        <p:nvGrpSpPr>
          <p:cNvPr id="10" name="Group 9"/>
          <p:cNvGrpSpPr/>
          <p:nvPr/>
        </p:nvGrpSpPr>
        <p:grpSpPr>
          <a:xfrm>
            <a:off x="4768221" y="4085437"/>
            <a:ext cx="3490894" cy="1473020"/>
            <a:chOff x="1034880" y="2603656"/>
            <a:chExt cx="3490894" cy="1894487"/>
          </a:xfrm>
        </p:grpSpPr>
        <p:sp>
          <p:nvSpPr>
            <p:cNvPr id="11" name="Rounded Rectangle 10"/>
            <p:cNvSpPr/>
            <p:nvPr/>
          </p:nvSpPr>
          <p:spPr>
            <a:xfrm>
              <a:off x="1034880" y="2603656"/>
              <a:ext cx="3465111" cy="1894487"/>
            </a:xfrm>
            <a:prstGeom prst="roundRect">
              <a:avLst>
                <a:gd name="adj" fmla="val 63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1041984" y="2603656"/>
              <a:ext cx="3483790" cy="1323439"/>
            </a:xfrm>
            <a:prstGeom prst="rect">
              <a:avLst/>
            </a:prstGeom>
            <a:noFill/>
          </p:spPr>
          <p:txBody>
            <a:bodyPr wrap="square" rtlCol="0">
              <a:spAutoFit/>
            </a:bodyPr>
            <a:lstStyle/>
            <a:p>
              <a:pPr marL="0" lvl="1" indent="0" algn="ctr">
                <a:buNone/>
              </a:pPr>
              <a:r>
                <a:rPr lang="en-AU" b="1" dirty="0"/>
                <a:t>Disposal</a:t>
              </a:r>
            </a:p>
            <a:p>
              <a:pPr marL="0" lvl="1" indent="0" algn="ctr">
                <a:buNone/>
              </a:pPr>
              <a:endParaRPr lang="en-AU" sz="800" b="1" dirty="0"/>
            </a:p>
            <a:p>
              <a:pPr marL="266700" lvl="1" indent="-266700">
                <a:buFont typeface="Arial" panose="020B0604020202020204" pitchFamily="34" charset="0"/>
                <a:buChar char="•"/>
              </a:pPr>
              <a:r>
                <a:rPr lang="en-AU" dirty="0"/>
                <a:t>Legacy information and systems</a:t>
              </a:r>
            </a:p>
            <a:p>
              <a:pPr marL="266700" lvl="1" indent="-266700">
                <a:buFont typeface="Arial" panose="020B0604020202020204" pitchFamily="34" charset="0"/>
                <a:buChar char="•"/>
              </a:pPr>
              <a:r>
                <a:rPr lang="en-AU" dirty="0"/>
                <a:t>Sentencing of digital </a:t>
              </a:r>
              <a:r>
                <a:rPr lang="en-AU" dirty="0" smtClean="0"/>
                <a:t>records</a:t>
              </a:r>
              <a:endParaRPr lang="en-AU" b="1" dirty="0"/>
            </a:p>
          </p:txBody>
        </p:sp>
      </p:grpSp>
      <p:grpSp>
        <p:nvGrpSpPr>
          <p:cNvPr id="13" name="Group 12"/>
          <p:cNvGrpSpPr/>
          <p:nvPr/>
        </p:nvGrpSpPr>
        <p:grpSpPr>
          <a:xfrm>
            <a:off x="4778877" y="2213951"/>
            <a:ext cx="3490894" cy="1760331"/>
            <a:chOff x="1034880" y="2603656"/>
            <a:chExt cx="3490894" cy="1894487"/>
          </a:xfrm>
        </p:grpSpPr>
        <p:sp>
          <p:nvSpPr>
            <p:cNvPr id="14" name="Rounded Rectangle 13"/>
            <p:cNvSpPr/>
            <p:nvPr/>
          </p:nvSpPr>
          <p:spPr>
            <a:xfrm>
              <a:off x="1034880" y="2603656"/>
              <a:ext cx="3465111" cy="1894487"/>
            </a:xfrm>
            <a:prstGeom prst="roundRect">
              <a:avLst>
                <a:gd name="adj" fmla="val 63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1041984" y="2603656"/>
              <a:ext cx="3483790" cy="1126190"/>
            </a:xfrm>
            <a:prstGeom prst="rect">
              <a:avLst/>
            </a:prstGeom>
            <a:noFill/>
          </p:spPr>
          <p:txBody>
            <a:bodyPr wrap="square" rtlCol="0">
              <a:spAutoFit/>
            </a:bodyPr>
            <a:lstStyle/>
            <a:p>
              <a:pPr marL="0" lvl="1" indent="0" algn="ctr">
                <a:buNone/>
              </a:pPr>
              <a:r>
                <a:rPr lang="en-AU" b="1" dirty="0">
                  <a:solidFill>
                    <a:sysClr val="windowText" lastClr="000000"/>
                  </a:solidFill>
                </a:rPr>
                <a:t>Interoperability</a:t>
              </a:r>
            </a:p>
            <a:p>
              <a:pPr marL="0" lvl="1" indent="0" algn="ctr">
                <a:buNone/>
              </a:pPr>
              <a:endParaRPr lang="en-AU" sz="800" b="1" dirty="0">
                <a:solidFill>
                  <a:sysClr val="windowText" lastClr="000000"/>
                </a:solidFill>
              </a:endParaRPr>
            </a:p>
            <a:p>
              <a:pPr marL="266700" lvl="1" indent="-266700">
                <a:buFont typeface="Arial" panose="020B0604020202020204" pitchFamily="34" charset="0"/>
                <a:buChar char="•"/>
              </a:pPr>
              <a:r>
                <a:rPr lang="en-AU" dirty="0">
                  <a:solidFill>
                    <a:sysClr val="windowText" lastClr="000000"/>
                  </a:solidFill>
                </a:rPr>
                <a:t>Metadata</a:t>
              </a:r>
            </a:p>
            <a:p>
              <a:pPr marL="266700" lvl="1" indent="-266700">
                <a:buFont typeface="Arial" panose="020B0604020202020204" pitchFamily="34" charset="0"/>
                <a:buChar char="•"/>
              </a:pPr>
              <a:r>
                <a:rPr lang="en-AU" dirty="0">
                  <a:solidFill>
                    <a:sysClr val="windowText" lastClr="000000"/>
                  </a:solidFill>
                </a:rPr>
                <a:t>Interoperability </a:t>
              </a:r>
              <a:r>
                <a:rPr lang="en-AU" dirty="0" smtClean="0">
                  <a:solidFill>
                    <a:sysClr val="windowText" lastClr="000000"/>
                  </a:solidFill>
                </a:rPr>
                <a:t>maturity</a:t>
              </a:r>
              <a:endParaRPr lang="en-AU" dirty="0">
                <a:solidFill>
                  <a:sysClr val="windowText" lastClr="000000"/>
                </a:solidFill>
              </a:endParaRPr>
            </a:p>
          </p:txBody>
        </p:sp>
      </p:grpSp>
      <p:grpSp>
        <p:nvGrpSpPr>
          <p:cNvPr id="16" name="Group 15"/>
          <p:cNvGrpSpPr/>
          <p:nvPr/>
        </p:nvGrpSpPr>
        <p:grpSpPr>
          <a:xfrm>
            <a:off x="1088210" y="4085436"/>
            <a:ext cx="3490894" cy="1600438"/>
            <a:chOff x="1034880" y="2603656"/>
            <a:chExt cx="3490894" cy="1722409"/>
          </a:xfrm>
        </p:grpSpPr>
        <p:sp>
          <p:nvSpPr>
            <p:cNvPr id="17" name="Rounded Rectangle 16"/>
            <p:cNvSpPr/>
            <p:nvPr/>
          </p:nvSpPr>
          <p:spPr>
            <a:xfrm>
              <a:off x="1034880" y="2603657"/>
              <a:ext cx="3465111" cy="1585280"/>
            </a:xfrm>
            <a:prstGeom prst="roundRect">
              <a:avLst>
                <a:gd name="adj" fmla="val 63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1041984" y="2603656"/>
              <a:ext cx="3483790" cy="1722409"/>
            </a:xfrm>
            <a:prstGeom prst="rect">
              <a:avLst/>
            </a:prstGeom>
            <a:noFill/>
          </p:spPr>
          <p:txBody>
            <a:bodyPr wrap="square" rtlCol="0">
              <a:spAutoFit/>
            </a:bodyPr>
            <a:lstStyle/>
            <a:p>
              <a:pPr marL="0" lvl="1" indent="0" algn="ctr">
                <a:buNone/>
              </a:pPr>
              <a:r>
                <a:rPr lang="en-AU" b="1" dirty="0">
                  <a:solidFill>
                    <a:sysClr val="windowText" lastClr="000000"/>
                  </a:solidFill>
                </a:rPr>
                <a:t>Storage and preservation</a:t>
              </a:r>
            </a:p>
            <a:p>
              <a:pPr marL="0" lvl="1" indent="0" algn="ctr">
                <a:buNone/>
              </a:pPr>
              <a:endParaRPr lang="en-AU" sz="800" b="1" dirty="0">
                <a:solidFill>
                  <a:sysClr val="windowText" lastClr="000000"/>
                </a:solidFill>
              </a:endParaRPr>
            </a:p>
            <a:p>
              <a:pPr marL="266700" lvl="1" indent="-266700">
                <a:buFont typeface="Arial" panose="020B0604020202020204" pitchFamily="34" charset="0"/>
                <a:buChar char="•"/>
              </a:pPr>
              <a:r>
                <a:rPr lang="en-AU" dirty="0">
                  <a:solidFill>
                    <a:sysClr val="windowText" lastClr="000000"/>
                  </a:solidFill>
                </a:rPr>
                <a:t>Digital </a:t>
              </a:r>
              <a:r>
                <a:rPr lang="en-AU" dirty="0" smtClean="0">
                  <a:solidFill>
                    <a:sysClr val="windowText" lastClr="000000"/>
                  </a:solidFill>
                </a:rPr>
                <a:t>preservation</a:t>
              </a:r>
            </a:p>
            <a:p>
              <a:pPr marL="266700" lvl="1" indent="-266700">
                <a:buFont typeface="Arial" panose="020B0604020202020204" pitchFamily="34" charset="0"/>
                <a:buChar char="•"/>
              </a:pPr>
              <a:r>
                <a:rPr lang="en-AU" dirty="0" smtClean="0">
                  <a:solidFill>
                    <a:sysClr val="windowText" lastClr="000000"/>
                  </a:solidFill>
                </a:rPr>
                <a:t>Govern &amp; manage storage  </a:t>
              </a:r>
              <a:r>
                <a:rPr lang="en-AU" smtClean="0">
                  <a:solidFill>
                    <a:sysClr val="windowText" lastClr="000000"/>
                  </a:solidFill>
                </a:rPr>
                <a:t>for information </a:t>
              </a:r>
              <a:r>
                <a:rPr lang="en-AU" dirty="0" smtClean="0">
                  <a:solidFill>
                    <a:sysClr val="windowText" lastClr="000000"/>
                  </a:solidFill>
                </a:rPr>
                <a:t>assets</a:t>
              </a:r>
              <a:endParaRPr lang="en-AU" dirty="0">
                <a:solidFill>
                  <a:sysClr val="windowText" lastClr="000000"/>
                </a:solidFill>
              </a:endParaRPr>
            </a:p>
            <a:p>
              <a:endParaRPr lang="en-AU" dirty="0"/>
            </a:p>
          </p:txBody>
        </p:sp>
      </p:grpSp>
      <p:sp>
        <p:nvSpPr>
          <p:cNvPr id="20" name="Title 1"/>
          <p:cNvSpPr txBox="1">
            <a:spLocks/>
          </p:cNvSpPr>
          <p:nvPr/>
        </p:nvSpPr>
        <p:spPr>
          <a:xfrm>
            <a:off x="2960059" y="423320"/>
            <a:ext cx="5498141" cy="8031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3200" b="1" dirty="0">
              <a:solidFill>
                <a:srgbClr val="00A8D7"/>
              </a:solidFill>
              <a:latin typeface="Arial" panose="020B0604020202020204" pitchFamily="34" charset="0"/>
              <a:cs typeface="Arial" panose="020B0604020202020204" pitchFamily="34" charset="0"/>
            </a:endParaRPr>
          </a:p>
        </p:txBody>
      </p:sp>
      <p:pic>
        <p:nvPicPr>
          <p:cNvPr id="21" name="Picture 2" descr="Picture 2"/>
          <p:cNvPicPr>
            <a:picLocks noChangeAspect="1"/>
          </p:cNvPicPr>
          <p:nvPr/>
        </p:nvPicPr>
        <p:blipFill>
          <a:blip r:embed="rId3">
            <a:extLst/>
          </a:blip>
          <a:srcRect r="72727" b="75758"/>
          <a:stretch>
            <a:fillRect/>
          </a:stretch>
        </p:blipFill>
        <p:spPr>
          <a:xfrm>
            <a:off x="0" y="0"/>
            <a:ext cx="2493819" cy="1246910"/>
          </a:xfrm>
          <a:prstGeom prst="rect">
            <a:avLst/>
          </a:prstGeom>
          <a:ln w="12700">
            <a:miter lim="400000"/>
          </a:ln>
        </p:spPr>
      </p:pic>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66"/>
            <a:ext cx="9144000" cy="122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2609711" y="282714"/>
            <a:ext cx="2843022" cy="553998"/>
          </a:xfrm>
          <a:prstGeom prst="rect">
            <a:avLst/>
          </a:prstGeom>
          <a:noFill/>
        </p:spPr>
        <p:txBody>
          <a:bodyPr wrap="none" rtlCol="0">
            <a:spAutoFit/>
          </a:bodyPr>
          <a:lstStyle/>
          <a:p>
            <a:r>
              <a:rPr lang="en-AU" sz="3000" b="1" dirty="0" smtClean="0">
                <a:solidFill>
                  <a:schemeClr val="bg1"/>
                </a:solidFill>
                <a:latin typeface="+mj-lt"/>
                <a:cs typeface="Arial" panose="020B0604020202020204" pitchFamily="34" charset="0"/>
              </a:rPr>
              <a:t>Policy focus areas</a:t>
            </a:r>
            <a:endParaRPr lang="en-AU" sz="3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985852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60059" y="423320"/>
            <a:ext cx="5498141" cy="8031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3200" b="1" dirty="0">
              <a:solidFill>
                <a:srgbClr val="00A8D7"/>
              </a:solidFill>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
            <a:ext cx="9144000" cy="122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09711" y="282714"/>
            <a:ext cx="3068725" cy="553998"/>
          </a:xfrm>
          <a:prstGeom prst="rect">
            <a:avLst/>
          </a:prstGeom>
          <a:noFill/>
        </p:spPr>
        <p:txBody>
          <a:bodyPr wrap="none" rtlCol="0">
            <a:spAutoFit/>
          </a:bodyPr>
          <a:lstStyle/>
          <a:p>
            <a:r>
              <a:rPr lang="en-AU" sz="3000" b="1" dirty="0" smtClean="0">
                <a:solidFill>
                  <a:schemeClr val="bg1"/>
                </a:solidFill>
                <a:latin typeface="+mj-lt"/>
                <a:cs typeface="Arial" panose="020B0604020202020204" pitchFamily="34" charset="0"/>
              </a:rPr>
              <a:t>Draft policy outline</a:t>
            </a:r>
            <a:endParaRPr lang="en-AU" sz="3000" b="1" dirty="0">
              <a:solidFill>
                <a:schemeClr val="bg1"/>
              </a:solidFill>
              <a:latin typeface="+mj-lt"/>
              <a:cs typeface="Arial" panose="020B0604020202020204" pitchFamily="34" charset="0"/>
            </a:endParaRPr>
          </a:p>
        </p:txBody>
      </p:sp>
      <p:sp>
        <p:nvSpPr>
          <p:cNvPr id="5" name="TextBox 4"/>
          <p:cNvSpPr txBox="1"/>
          <p:nvPr/>
        </p:nvSpPr>
        <p:spPr>
          <a:xfrm>
            <a:off x="348259" y="1395748"/>
            <a:ext cx="8094171" cy="3118803"/>
          </a:xfrm>
          <a:prstGeom prst="rect">
            <a:avLst/>
          </a:prstGeom>
          <a:noFill/>
        </p:spPr>
        <p:txBody>
          <a:bodyPr wrap="square" rtlCol="0">
            <a:spAutoFit/>
          </a:bodyPr>
          <a:lstStyle/>
          <a:p>
            <a:pPr algn="ctr">
              <a:spcAft>
                <a:spcPts val="1000"/>
              </a:spcAft>
            </a:pPr>
            <a:r>
              <a:rPr lang="en-AU" sz="3600" i="1" dirty="0"/>
              <a:t>Managing Trusted Data – </a:t>
            </a:r>
            <a:r>
              <a:rPr lang="en-AU" sz="3600" i="1" dirty="0" smtClean="0"/>
              <a:t/>
            </a:r>
            <a:br>
              <a:rPr lang="en-AU" sz="3600" i="1" dirty="0" smtClean="0"/>
            </a:br>
            <a:r>
              <a:rPr lang="en-AU" sz="3600" i="1" dirty="0" smtClean="0"/>
              <a:t>for </a:t>
            </a:r>
            <a:r>
              <a:rPr lang="en-AU" sz="3600" i="1" dirty="0"/>
              <a:t>government and community</a:t>
            </a:r>
            <a:endParaRPr lang="en-AU" sz="3600" b="1" dirty="0" smtClean="0"/>
          </a:p>
          <a:p>
            <a:pPr algn="ctr">
              <a:spcAft>
                <a:spcPts val="1000"/>
              </a:spcAft>
            </a:pPr>
            <a:r>
              <a:rPr lang="en-AU" sz="3600" b="1" dirty="0" smtClean="0"/>
              <a:t>Purpose</a:t>
            </a:r>
          </a:p>
          <a:p>
            <a:pPr algn="just">
              <a:spcAft>
                <a:spcPts val="1000"/>
              </a:spcAft>
            </a:pPr>
            <a:r>
              <a:rPr lang="en-AU" sz="2400" dirty="0"/>
              <a:t>The </a:t>
            </a:r>
            <a:r>
              <a:rPr lang="en-AU" sz="2400" dirty="0" smtClean="0"/>
              <a:t>policy </a:t>
            </a:r>
            <a:r>
              <a:rPr lang="en-AU" sz="2400" dirty="0"/>
              <a:t>will improve the capability and performance of Australian Government agencies in creating and managing fit-for-purpose data and information. </a:t>
            </a:r>
          </a:p>
        </p:txBody>
      </p:sp>
    </p:spTree>
    <p:extLst>
      <p:ext uri="{BB962C8B-B14F-4D97-AF65-F5344CB8AC3E}">
        <p14:creationId xmlns:p14="http://schemas.microsoft.com/office/powerpoint/2010/main" val="251370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60059" y="423320"/>
            <a:ext cx="5498141" cy="8031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3200" b="1" dirty="0">
              <a:solidFill>
                <a:srgbClr val="00A8D7"/>
              </a:solidFill>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70"/>
            <a:ext cx="9144000" cy="122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46484" y="1395748"/>
            <a:ext cx="7495946" cy="4524315"/>
          </a:xfrm>
          <a:prstGeom prst="rect">
            <a:avLst/>
          </a:prstGeom>
          <a:noFill/>
        </p:spPr>
        <p:txBody>
          <a:bodyPr wrap="square" rtlCol="0">
            <a:spAutoFit/>
          </a:bodyPr>
          <a:lstStyle/>
          <a:p>
            <a:r>
              <a:rPr lang="en-AU" sz="2400" dirty="0"/>
              <a:t>Agencies will </a:t>
            </a:r>
            <a:r>
              <a:rPr lang="en-AU" sz="2400" b="1" dirty="0"/>
              <a:t>manage data and information strategically </a:t>
            </a:r>
            <a:r>
              <a:rPr lang="en-AU" sz="2400" b="1" dirty="0" smtClean="0"/>
              <a:t>with </a:t>
            </a:r>
            <a:r>
              <a:rPr lang="en-AU" sz="2400" b="1" dirty="0"/>
              <a:t>appropriate governance and reporting</a:t>
            </a:r>
            <a:r>
              <a:rPr lang="en-AU" sz="2400" dirty="0"/>
              <a:t> arrangements to effectively meet the current and future needs of clients, government, business and the general public. </a:t>
            </a:r>
            <a:r>
              <a:rPr lang="en-AU" sz="2400" dirty="0" smtClean="0"/>
              <a:t/>
            </a:r>
            <a:br>
              <a:rPr lang="en-AU" sz="2400" dirty="0" smtClean="0"/>
            </a:br>
            <a:endParaRPr lang="en-AU" sz="2400" dirty="0"/>
          </a:p>
          <a:p>
            <a:r>
              <a:rPr lang="en-AU" sz="2400" dirty="0"/>
              <a:t>Agencies will have </a:t>
            </a:r>
            <a:r>
              <a:rPr lang="en-AU" sz="2400" b="1" dirty="0"/>
              <a:t>fit-for-purpose data and information management systems, processes and practices </a:t>
            </a:r>
            <a:r>
              <a:rPr lang="en-AU" sz="2400" dirty="0"/>
              <a:t>based on identified requirements for creation and use</a:t>
            </a:r>
            <a:r>
              <a:rPr lang="en-AU" sz="2400" dirty="0" smtClean="0"/>
              <a:t>.</a:t>
            </a:r>
            <a:br>
              <a:rPr lang="en-AU" sz="2400" dirty="0" smtClean="0"/>
            </a:br>
            <a:endParaRPr lang="en-AU" sz="2400" dirty="0"/>
          </a:p>
          <a:p>
            <a:r>
              <a:rPr lang="en-AU" sz="2400" dirty="0"/>
              <a:t>Agencies will </a:t>
            </a:r>
            <a:r>
              <a:rPr lang="en-AU" sz="2400" b="1" dirty="0"/>
              <a:t>reduce data and information inefficiency and risk</a:t>
            </a:r>
            <a:r>
              <a:rPr lang="en-AU" sz="2400" dirty="0"/>
              <a:t> through improving processes and systems with negative impacts on business productivity.</a:t>
            </a:r>
            <a:endParaRPr lang="en-AU" sz="2400" b="1" dirty="0" smtClean="0"/>
          </a:p>
        </p:txBody>
      </p:sp>
      <p:sp>
        <p:nvSpPr>
          <p:cNvPr id="8" name="TextBox 7"/>
          <p:cNvSpPr txBox="1"/>
          <p:nvPr/>
        </p:nvSpPr>
        <p:spPr>
          <a:xfrm>
            <a:off x="2609711" y="282714"/>
            <a:ext cx="3542380" cy="553998"/>
          </a:xfrm>
          <a:prstGeom prst="rect">
            <a:avLst/>
          </a:prstGeom>
          <a:noFill/>
        </p:spPr>
        <p:txBody>
          <a:bodyPr wrap="none" rtlCol="0">
            <a:spAutoFit/>
          </a:bodyPr>
          <a:lstStyle/>
          <a:p>
            <a:r>
              <a:rPr lang="en-AU" sz="3000" b="1" dirty="0" smtClean="0">
                <a:solidFill>
                  <a:schemeClr val="bg1"/>
                </a:solidFill>
                <a:latin typeface="+mj-lt"/>
                <a:cs typeface="Arial" panose="020B0604020202020204" pitchFamily="34" charset="0"/>
              </a:rPr>
              <a:t>Draft policy statement</a:t>
            </a:r>
            <a:endParaRPr lang="en-AU" sz="3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85848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60059" y="423320"/>
            <a:ext cx="5498141" cy="8031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3200" b="1" dirty="0">
              <a:solidFill>
                <a:srgbClr val="00A8D7"/>
              </a:solidFill>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70"/>
            <a:ext cx="9144000" cy="122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62254" y="1941180"/>
            <a:ext cx="7495946" cy="2923877"/>
          </a:xfrm>
          <a:prstGeom prst="rect">
            <a:avLst/>
          </a:prstGeom>
          <a:noFill/>
        </p:spPr>
        <p:txBody>
          <a:bodyPr wrap="square" rtlCol="0">
            <a:spAutoFit/>
          </a:bodyPr>
          <a:lstStyle/>
          <a:p>
            <a:pPr marL="342900" indent="-342900">
              <a:buFont typeface="Arial" panose="020B0604020202020204" pitchFamily="34" charset="0"/>
              <a:buChar char="•"/>
            </a:pPr>
            <a:r>
              <a:rPr lang="en-AU" sz="3200" dirty="0" smtClean="0"/>
              <a:t>What are the current metadata challenges for the Australian Government?</a:t>
            </a:r>
          </a:p>
          <a:p>
            <a:pPr marL="342900" indent="-342900">
              <a:buFont typeface="Arial" panose="020B0604020202020204" pitchFamily="34" charset="0"/>
              <a:buChar char="•"/>
            </a:pPr>
            <a:endParaRPr lang="en-AU" sz="3200" dirty="0" smtClean="0"/>
          </a:p>
          <a:p>
            <a:pPr marL="342900" indent="-342900">
              <a:buFont typeface="Arial" panose="020B0604020202020204" pitchFamily="34" charset="0"/>
              <a:buChar char="•"/>
            </a:pPr>
            <a:r>
              <a:rPr lang="en-AU" sz="3200" dirty="0" smtClean="0"/>
              <a:t>How can these be addressed?</a:t>
            </a:r>
          </a:p>
          <a:p>
            <a:endParaRPr lang="en-AU" sz="2400" b="1" dirty="0" smtClean="0"/>
          </a:p>
        </p:txBody>
      </p:sp>
      <p:sp>
        <p:nvSpPr>
          <p:cNvPr id="8" name="TextBox 7"/>
          <p:cNvSpPr txBox="1"/>
          <p:nvPr/>
        </p:nvSpPr>
        <p:spPr>
          <a:xfrm>
            <a:off x="2609711" y="282714"/>
            <a:ext cx="1704441" cy="553998"/>
          </a:xfrm>
          <a:prstGeom prst="rect">
            <a:avLst/>
          </a:prstGeom>
          <a:noFill/>
        </p:spPr>
        <p:txBody>
          <a:bodyPr wrap="none" rtlCol="0">
            <a:spAutoFit/>
          </a:bodyPr>
          <a:lstStyle/>
          <a:p>
            <a:r>
              <a:rPr lang="en-AU" sz="3000" b="1" dirty="0" smtClean="0">
                <a:solidFill>
                  <a:schemeClr val="bg1"/>
                </a:solidFill>
                <a:latin typeface="+mj-lt"/>
                <a:cs typeface="Arial" panose="020B0604020202020204" pitchFamily="34" charset="0"/>
              </a:rPr>
              <a:t>Questions</a:t>
            </a:r>
            <a:endParaRPr lang="en-AU" sz="3000" b="1" dirty="0">
              <a:solidFill>
                <a:schemeClr val="bg1"/>
              </a:solidFill>
              <a:latin typeface="+mj-lt"/>
              <a:cs typeface="Arial" panose="020B0604020202020204" pitchFamily="34" charset="0"/>
            </a:endParaRPr>
          </a:p>
        </p:txBody>
      </p:sp>
      <p:grpSp>
        <p:nvGrpSpPr>
          <p:cNvPr id="7" name="Group 6"/>
          <p:cNvGrpSpPr/>
          <p:nvPr/>
        </p:nvGrpSpPr>
        <p:grpSpPr>
          <a:xfrm>
            <a:off x="6068414" y="4189109"/>
            <a:ext cx="2658491" cy="2340027"/>
            <a:chOff x="4078174" y="2354323"/>
            <a:chExt cx="2521882" cy="1928195"/>
          </a:xfrm>
        </p:grpSpPr>
        <p:sp>
          <p:nvSpPr>
            <p:cNvPr id="10" name="TextBox 9">
              <a:extLst>
                <a:ext uri="{FF2B5EF4-FFF2-40B4-BE49-F238E27FC236}">
                  <a16:creationId xmlns:a16="http://schemas.microsoft.com/office/drawing/2014/main" id="{E24E6C98-E3AE-4D7B-9525-6C804E2960A6}"/>
                </a:ext>
              </a:extLst>
            </p:cNvPr>
            <p:cNvSpPr txBox="1"/>
            <p:nvPr/>
          </p:nvSpPr>
          <p:spPr>
            <a:xfrm>
              <a:off x="5025725" y="2712858"/>
              <a:ext cx="1574331" cy="1569660"/>
            </a:xfrm>
            <a:prstGeom prst="rect">
              <a:avLst/>
            </a:prstGeom>
            <a:noFill/>
          </p:spPr>
          <p:txBody>
            <a:bodyPr wrap="square" rtlCol="0">
              <a:spAutoFit/>
            </a:bodyPr>
            <a:lstStyle/>
            <a:p>
              <a:pPr algn="ctr"/>
              <a:r>
                <a:rPr lang="en-US" sz="1600" dirty="0"/>
                <a:t>Less than half of agencies </a:t>
              </a:r>
              <a:r>
                <a:rPr lang="en-AU" sz="1600" b="1" dirty="0"/>
                <a:t>have</a:t>
              </a:r>
              <a:r>
                <a:rPr lang="en-AU" sz="1600" dirty="0"/>
                <a:t> </a:t>
              </a:r>
              <a:r>
                <a:rPr lang="en-AU" sz="1600" b="1" dirty="0"/>
                <a:t>adopted relevant metadata standards</a:t>
              </a:r>
              <a:endParaRPr lang="en-AU" sz="1600" dirty="0"/>
            </a:p>
          </p:txBody>
        </p:sp>
        <p:pic>
          <p:nvPicPr>
            <p:cNvPr id="11" name="Picture 10" descr="A close up of a logo&#10;&#10;Description automatically generated">
              <a:extLst>
                <a:ext uri="{FF2B5EF4-FFF2-40B4-BE49-F238E27FC236}">
                  <a16:creationId xmlns:a16="http://schemas.microsoft.com/office/drawing/2014/main" id="{D0BE683B-BA30-435D-8780-BC46A304FB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8174" y="2354323"/>
              <a:ext cx="1368549" cy="1368549"/>
            </a:xfrm>
            <a:prstGeom prst="rect">
              <a:avLst/>
            </a:prstGeom>
          </p:spPr>
        </p:pic>
      </p:grpSp>
      <p:sp>
        <p:nvSpPr>
          <p:cNvPr id="2" name="TextBox 1"/>
          <p:cNvSpPr txBox="1"/>
          <p:nvPr/>
        </p:nvSpPr>
        <p:spPr>
          <a:xfrm>
            <a:off x="6789755" y="6100404"/>
            <a:ext cx="2018501" cy="369332"/>
          </a:xfrm>
          <a:prstGeom prst="rect">
            <a:avLst/>
          </a:prstGeom>
          <a:noFill/>
        </p:spPr>
        <p:txBody>
          <a:bodyPr wrap="none" rtlCol="0">
            <a:spAutoFit/>
          </a:bodyPr>
          <a:lstStyle/>
          <a:p>
            <a:r>
              <a:rPr lang="en-AU" dirty="0" smtClean="0"/>
              <a:t>Check-up Plus 2018</a:t>
            </a:r>
            <a:endParaRPr lang="en-AU" dirty="0"/>
          </a:p>
        </p:txBody>
      </p:sp>
    </p:spTree>
    <p:extLst>
      <p:ext uri="{BB962C8B-B14F-4D97-AF65-F5344CB8AC3E}">
        <p14:creationId xmlns:p14="http://schemas.microsoft.com/office/powerpoint/2010/main" val="383181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9395"/>
            <a:ext cx="9144000" cy="6181725"/>
          </a:xfrm>
          <a:prstGeom prst="rect">
            <a:avLst/>
          </a:prstGeom>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61"/>
            <a:ext cx="9144000" cy="1113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44208" y="449268"/>
            <a:ext cx="2441694" cy="646331"/>
          </a:xfrm>
          <a:prstGeom prst="rect">
            <a:avLst/>
          </a:prstGeom>
          <a:noFill/>
        </p:spPr>
        <p:txBody>
          <a:bodyPr wrap="none" rtlCol="0">
            <a:spAutoFit/>
          </a:bodyPr>
          <a:lstStyle/>
          <a:p>
            <a:r>
              <a:rPr lang="en-AU" sz="3600" dirty="0" smtClean="0">
                <a:solidFill>
                  <a:schemeClr val="bg1"/>
                </a:solidFill>
                <a:latin typeface="Arial" panose="020B0604020202020204" pitchFamily="34" charset="0"/>
                <a:cs typeface="Arial" panose="020B0604020202020204" pitchFamily="34" charset="0"/>
              </a:rPr>
              <a:t>Next Steps</a:t>
            </a:r>
            <a:endParaRPr lang="en-AU" sz="36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75556" y="1484784"/>
            <a:ext cx="7992888" cy="1077218"/>
          </a:xfrm>
          <a:prstGeom prst="rect">
            <a:avLst/>
          </a:prstGeom>
        </p:spPr>
        <p:txBody>
          <a:bodyPr wrap="square">
            <a:spAutoFit/>
          </a:bodyPr>
          <a:lstStyle/>
          <a:p>
            <a:pPr>
              <a:spcAft>
                <a:spcPts val="600"/>
              </a:spcAft>
            </a:pPr>
            <a:endParaRPr lang="en-AU" dirty="0">
              <a:solidFill>
                <a:srgbClr val="FF0000"/>
              </a:solidFill>
              <a:latin typeface="Arial" panose="020B0604020202020204" pitchFamily="34" charset="0"/>
              <a:cs typeface="Arial" panose="020B0604020202020204" pitchFamily="34" charset="0"/>
              <a:hlinkClick r:id="rId5"/>
            </a:endParaRPr>
          </a:p>
          <a:p>
            <a:pPr>
              <a:spcAft>
                <a:spcPts val="600"/>
              </a:spcAft>
            </a:pPr>
            <a:endParaRPr lang="en-AU" dirty="0">
              <a:solidFill>
                <a:srgbClr val="FF0000"/>
              </a:solidFill>
              <a:latin typeface="Arial" panose="020B0604020202020204" pitchFamily="34" charset="0"/>
              <a:cs typeface="Arial" panose="020B0604020202020204" pitchFamily="34" charset="0"/>
            </a:endParaRPr>
          </a:p>
          <a:p>
            <a:pPr>
              <a:spcAft>
                <a:spcPts val="600"/>
              </a:spcAft>
            </a:pPr>
            <a:endParaRPr lang="en-AU"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575556" y="5400526"/>
            <a:ext cx="7740860" cy="954107"/>
          </a:xfrm>
          <a:prstGeom prst="rect">
            <a:avLst/>
          </a:prstGeom>
        </p:spPr>
        <p:txBody>
          <a:bodyPr wrap="square">
            <a:spAutoFit/>
          </a:bodyPr>
          <a:lstStyle/>
          <a:p>
            <a:pPr algn="ctr"/>
            <a:r>
              <a:rPr lang="en-AU" sz="2800" b="1" dirty="0" smtClean="0">
                <a:latin typeface="Arial" panose="020B0604020202020204" pitchFamily="34" charset="0"/>
                <a:cs typeface="Arial" panose="020B0604020202020204" pitchFamily="34" charset="0"/>
              </a:rPr>
              <a:t>Email thoughts and suggestions  </a:t>
            </a:r>
            <a:r>
              <a:rPr lang="en-AU" sz="2800" b="1" dirty="0">
                <a:latin typeface="Arial" panose="020B0604020202020204" pitchFamily="34" charset="0"/>
                <a:cs typeface="Arial" panose="020B0604020202020204" pitchFamily="34" charset="0"/>
              </a:rPr>
              <a:t>to </a:t>
            </a:r>
            <a:r>
              <a:rPr lang="en-AU" sz="2800" b="1" dirty="0" smtClean="0">
                <a:latin typeface="Arial" panose="020B0604020202020204" pitchFamily="34" charset="0"/>
                <a:cs typeface="Arial" panose="020B0604020202020204" pitchFamily="34" charset="0"/>
              </a:rPr>
              <a:t>information.management@naa.gov.au</a:t>
            </a:r>
            <a:endParaRPr lang="en-AU"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022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TotalTime>
  <Words>1410</Words>
  <Application>Microsoft Office PowerPoint</Application>
  <PresentationFormat>On-screen Show (4:3)</PresentationFormat>
  <Paragraphs>167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Arial</vt:lpstr>
      <vt:lpstr>Calibri</vt:lpstr>
      <vt:lpstr>Calibri Light</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Archives of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Wallenius</dc:creator>
  <cp:lastModifiedBy>Esther Carey</cp:lastModifiedBy>
  <cp:revision>29</cp:revision>
  <dcterms:created xsi:type="dcterms:W3CDTF">2020-03-02T22:52:10Z</dcterms:created>
  <dcterms:modified xsi:type="dcterms:W3CDTF">2020-03-20T03:26:16Z</dcterms:modified>
</cp:coreProperties>
</file>